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66" r:id="rId2"/>
  </p:sldMasterIdLst>
  <p:notesMasterIdLst>
    <p:notesMasterId r:id="rId17"/>
  </p:notesMasterIdLst>
  <p:handoutMasterIdLst>
    <p:handoutMasterId r:id="rId18"/>
  </p:handoutMasterIdLst>
  <p:sldIdLst>
    <p:sldId id="392" r:id="rId3"/>
    <p:sldId id="479" r:id="rId4"/>
    <p:sldId id="405" r:id="rId5"/>
    <p:sldId id="471" r:id="rId6"/>
    <p:sldId id="481" r:id="rId7"/>
    <p:sldId id="424" r:id="rId8"/>
    <p:sldId id="470" r:id="rId9"/>
    <p:sldId id="466" r:id="rId10"/>
    <p:sldId id="478" r:id="rId11"/>
    <p:sldId id="482" r:id="rId12"/>
    <p:sldId id="442" r:id="rId13"/>
    <p:sldId id="476" r:id="rId14"/>
    <p:sldId id="431" r:id="rId15"/>
    <p:sldId id="378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00"/>
    <a:srgbClr val="151C77"/>
    <a:srgbClr val="006600"/>
    <a:srgbClr val="DDDDDD"/>
    <a:srgbClr val="FFCC00"/>
    <a:srgbClr val="C0C0C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1" autoAdjust="0"/>
    <p:restoredTop sz="95181" autoAdjust="0"/>
  </p:normalViewPr>
  <p:slideViewPr>
    <p:cSldViewPr snapToGrid="0">
      <p:cViewPr>
        <p:scale>
          <a:sx n="70" d="100"/>
          <a:sy n="70" d="100"/>
        </p:scale>
        <p:origin x="-546" y="-60"/>
      </p:cViewPr>
      <p:guideLst>
        <p:guide orient="horz" pos="894"/>
        <p:guide pos="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-570" y="162"/>
      </p:cViewPr>
      <p:guideLst>
        <p:guide orient="horz" pos="2928"/>
        <p:guide pos="2208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3325"/>
            <a:ext cx="30384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749FA25-81A2-432A-9670-8D6A968E2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5" tIns="46320" rIns="92645" bIns="463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42AB8C5-FECC-4471-BF7C-30F209B8F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1D16E2-74F6-467B-A3BB-1B430ADBA0B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868AA-DCEA-4AB1-A420-D796EF4AA5D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8200" cy="348615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5A1F1-64B9-439C-8FF3-E4EACF83319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136525"/>
            <a:ext cx="5718175" cy="4289425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572000"/>
            <a:ext cx="5607050" cy="4027488"/>
          </a:xfrm>
          <a:noFill/>
          <a:ln/>
        </p:spPr>
        <p:txBody>
          <a:bodyPr/>
          <a:lstStyle/>
          <a:p>
            <a:pPr lvl="1"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BD3C0-6FDA-40EC-BE29-3F0211E7D2A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37152-1DD5-4417-BC3B-2108B83EE00D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FD7D3-1C24-49F2-A441-1A71782188E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5539C-8E08-49DB-8211-7A2FE30D8AC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5325"/>
            <a:ext cx="4649788" cy="3487738"/>
          </a:xfrm>
          <a:ln/>
        </p:spPr>
      </p:sp>
      <p:sp>
        <p:nvSpPr>
          <p:cNvPr id="114691" name="Notes Placeholder 4"/>
          <p:cNvSpPr>
            <a:spLocks noGrp="1"/>
          </p:cNvSpPr>
          <p:nvPr/>
        </p:nvSpPr>
        <p:spPr bwMode="auto">
          <a:xfrm>
            <a:off x="935038" y="4416425"/>
            <a:ext cx="5140325" cy="4183063"/>
          </a:xfrm>
          <a:prstGeom prst="rect">
            <a:avLst/>
          </a:prstGeom>
        </p:spPr>
        <p:txBody>
          <a:bodyPr lIns="92645" tIns="46320" rIns="92645" bIns="46320"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29EBB-F337-4980-8D38-BA7BFEB675D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5721C-B527-4DCB-A1D2-01A64363E83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BAAA7-DBEB-4014-8E0E-2075E06BF77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68F95-8C93-4E2C-B1C3-A039329DC0B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136525"/>
            <a:ext cx="5718175" cy="4289425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813300"/>
            <a:ext cx="5607050" cy="3786188"/>
          </a:xfrm>
          <a:noFill/>
          <a:ln/>
        </p:spPr>
        <p:txBody>
          <a:bodyPr/>
          <a:lstStyle/>
          <a:p>
            <a:endParaRPr lang="en-US" smtClean="0"/>
          </a:p>
          <a:p>
            <a:pPr lvl="1"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005AA-F662-4FBE-B300-6A6EEB9D65B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40571-26C3-45CE-ADF1-24EAD0BC2439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65" tIns="46333" rIns="92665" bIns="46333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597" tIns="0" rIns="19597" bIns="0" anchor="b"/>
          <a:lstStyle/>
          <a:p>
            <a:pPr algn="r" defTabSz="939800" eaLnBrk="0" hangingPunct="0"/>
            <a:endParaRPr lang="en-US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65" tIns="46333" rIns="92665" bIns="46333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665" tIns="46333" rIns="92665" bIns="46333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3062"/>
          </a:xfrm>
          <a:noFill/>
          <a:ln/>
        </p:spPr>
        <p:txBody>
          <a:bodyPr lIns="93084" tIns="45725" rIns="93084" bIns="45725"/>
          <a:lstStyle/>
          <a:p>
            <a:pPr eaLnBrk="1" hangingPunct="1">
              <a:spcBef>
                <a:spcPct val="0"/>
              </a:spcBef>
            </a:pPr>
            <a:endParaRPr lang="en-US" sz="1100" smtClean="0"/>
          </a:p>
        </p:txBody>
      </p:sp>
      <p:sp>
        <p:nvSpPr>
          <p:cNvPr id="12698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6AA1F-74C6-4BE3-B8E5-71A5273ADF73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i="1"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7" name="Picture 13" descr="afsymb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3698875"/>
            <a:ext cx="33051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406525" y="500063"/>
            <a:ext cx="628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i="1"/>
              <a:t>Headquarters U.S. Air Force</a:t>
            </a: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5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40828" y="41910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Rank, Name</a:t>
            </a:r>
          </a:p>
          <a:p>
            <a:r>
              <a:rPr lang="en-US" dirty="0"/>
              <a:t>Office Symbol</a:t>
            </a:r>
          </a:p>
          <a:p>
            <a:r>
              <a:rPr lang="en-US" dirty="0"/>
              <a:t>Date of Briefing</a:t>
            </a:r>
          </a:p>
          <a:p>
            <a:r>
              <a:rPr lang="en-US" dirty="0"/>
              <a:t>Version #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307D6-1D04-4799-AD98-046E3C73321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13058-484F-40AC-B372-EF3D0B95EAB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76200"/>
            <a:ext cx="2132012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5" y="76200"/>
            <a:ext cx="6246813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B1C65-D38E-4DCB-855B-22D273B0D1FA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524000"/>
            <a:ext cx="3989388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2788" y="1524000"/>
            <a:ext cx="3989387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1CD78-3B83-4130-A05F-3A2BABA29E0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i="1" dirty="0">
                <a:latin typeface="Century Schoolbook" pitchFamily="18" charset="0"/>
              </a:rPr>
              <a:t>Integrity – Service – Excellence</a:t>
            </a:r>
            <a:endParaRPr lang="en-US" sz="2000" i="1" dirty="0">
              <a:latin typeface="Century Schoolbook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06525" y="500063"/>
            <a:ext cx="628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i="1" dirty="0"/>
              <a:t>Headquarters U.S. Air Force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13" descr="afsymbo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9100" y="3698875"/>
            <a:ext cx="3305175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540828" y="41910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Rank, Name</a:t>
            </a:r>
          </a:p>
          <a:p>
            <a:r>
              <a:rPr lang="en-US" dirty="0"/>
              <a:t>Office Symbol</a:t>
            </a:r>
          </a:p>
          <a:p>
            <a:r>
              <a:rPr lang="en-US" dirty="0"/>
              <a:t>Date of Briefing</a:t>
            </a:r>
          </a:p>
          <a:p>
            <a:r>
              <a:rPr lang="en-US" dirty="0"/>
              <a:t>Version #</a:t>
            </a: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6226" y="1962150"/>
            <a:ext cx="8486775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1A0D4-D5B7-4F36-A9AB-253BF466906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14003-5587-4D45-95D5-2142B7C32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70000" y="1233488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000" b="1" i="1">
                <a:solidFill>
                  <a:srgbClr val="000000"/>
                </a:solidFill>
                <a:latin typeface="Century Schoolbook" pitchFamily="18" charset="0"/>
              </a:rPr>
              <a:t>Fly – Fight – Win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06525" y="500063"/>
            <a:ext cx="628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i="1">
                <a:solidFill>
                  <a:srgbClr val="000000"/>
                </a:solidFill>
              </a:rPr>
              <a:t>Headquarters U.S. Air Force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endParaRPr lang="en-US" sz="3200" b="1">
              <a:solidFill>
                <a:srgbClr val="000000"/>
              </a:solidFill>
            </a:endParaRPr>
          </a:p>
        </p:txBody>
      </p:sp>
      <p:pic>
        <p:nvPicPr>
          <p:cNvPr id="8" name="Picture 10" descr="Arnold (Hap) Seal_3D_eff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0488"/>
            <a:ext cx="3751263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095750" y="3924300"/>
            <a:ext cx="4495800" cy="10477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467100" y="1962150"/>
            <a:ext cx="5143500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C7F0B-9B1A-4D6D-8282-D4E9A9630A9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DC308-CDCF-45B8-8980-1750F79EF18E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69595-5359-4EFA-82B4-DF1EF764CA9F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2788" y="15240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6982B-12D7-42BE-908A-BF0A92CD13F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0BCA9-38E6-4BC9-BC3A-53F9559F67A6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buFont typeface="Wingdings" pitchFamily="2" charset="2"/>
              <a:buChar char="n"/>
              <a:defRPr/>
            </a:lvl1pPr>
            <a:lvl2pPr>
              <a:buFont typeface="Wingdings" pitchFamily="2" charset="2"/>
              <a:buChar char="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C5C91-AE99-49D5-A95E-EB77F3D005C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5306B-B4C5-42E7-82B8-AEF718966F0F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CEF5-A54C-43B8-A987-8FF0B3ED0141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B62F-4142-433E-8FCF-5D4D5F01B428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F7A10-C046-4685-8EB1-FE85A24BB65F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EE8B5-3D55-4162-A095-0EBA67AE0FF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76200"/>
            <a:ext cx="2092325" cy="5772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6200"/>
            <a:ext cx="6124575" cy="5772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EF2DC-50D3-4187-B625-0AF6104C5CEA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76200"/>
            <a:ext cx="8369300" cy="5772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20C0-21BC-4997-833C-597F52A9427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76200"/>
            <a:ext cx="7086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524000"/>
            <a:ext cx="3989388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2788" y="1524000"/>
            <a:ext cx="3989387" cy="4324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68B06-0B58-47B4-BCFB-F075226E7533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2ED5-0B58-41F2-B28A-5AD41A60B9F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225" y="1504950"/>
            <a:ext cx="4122738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3" y="1504950"/>
            <a:ext cx="4122737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1E7FC-B4B6-4981-B0AA-8C1F84B8DCC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4814-941B-4D96-AB54-36BAB7C2C2B9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37F38-0DD7-4656-ABE4-A37606326DC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875CF-F174-4FB9-8D0A-2438A10E753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18CC1-53B2-412D-B48C-90C049127CB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C4694-E412-4814-AF8A-35BF3859239B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7FBFA8D6-35E7-4017-9FC4-CAE835D8E3D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49157" name="Text Box 1029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i="1">
                <a:latin typeface="Century Schoolbook" pitchFamily="18" charset="0"/>
              </a:rPr>
              <a:t>I n t e g r i t y  -  S e r v i c e  -  E x c e l l e n c e</a:t>
            </a: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143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63" name="Line 103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9164" name="Line 1036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32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225" y="1504950"/>
            <a:ext cx="83978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0"/>
            <a:r>
              <a:rPr lang="en-US" smtClean="0"/>
              <a:t>2nd Bullet</a:t>
            </a:r>
          </a:p>
        </p:txBody>
      </p:sp>
      <p:pic>
        <p:nvPicPr>
          <p:cNvPr id="1033" name="Picture 1037" descr="afsymbol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392113" y="90488"/>
            <a:ext cx="13462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  <p:sldLayoutId id="2147483695" r:id="rId13"/>
    <p:sldLayoutId id="2147483696" r:id="rId1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8300" y="65246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CB1BB892-21C3-40E2-B754-FBDC6216128C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600" b="1" i="1">
                <a:solidFill>
                  <a:srgbClr val="000000"/>
                </a:solidFill>
                <a:latin typeface="Century Schoolbook" pitchFamily="18" charset="0"/>
              </a:rPr>
              <a:t>Fly  -  Fight  -  Win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63700" y="762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381000" y="12319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endParaRPr lang="en-US" sz="3200" b="1">
              <a:solidFill>
                <a:srgbClr val="000000"/>
              </a:solidFill>
            </a:endParaRPr>
          </a:p>
        </p:txBody>
      </p:sp>
      <p:pic>
        <p:nvPicPr>
          <p:cNvPr id="16393" name="Picture 10" descr="Arnold (Hap) Seal_3D_effect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95250" y="-15875"/>
            <a:ext cx="121761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3" r:id="rId12"/>
    <p:sldLayoutId id="2147483682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adew\My%20Documents\Space%20Wx\Space%20Modeling%20Briefing\SHOW2003320.AVI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6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hyperlink" Target="http://www.sec.noaa.gov/sxi/images/SXI_20010907_210425894_AA_12.png" TargetMode="External"/><Relationship Id="rId5" Type="http://schemas.openxmlformats.org/officeDocument/2006/relationships/image" Target="../media/image7.jpe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12.jpeg"/><Relationship Id="rId19" Type="http://schemas.openxmlformats.org/officeDocument/2006/relationships/image" Target="../media/image19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Air_Force_Research_Laboratory.png" TargetMode="External"/><Relationship Id="rId13" Type="http://schemas.openxmlformats.org/officeDocument/2006/relationships/image" Target="../media/image25.jpeg"/><Relationship Id="rId3" Type="http://schemas.openxmlformats.org/officeDocument/2006/relationships/hyperlink" Target="http://ccmc.gsfc.nasa.gov/index.php" TargetMode="External"/><Relationship Id="rId7" Type="http://schemas.openxmlformats.org/officeDocument/2006/relationships/image" Target="../media/image22.jpeg"/><Relationship Id="rId12" Type="http://schemas.openxmlformats.org/officeDocument/2006/relationships/hyperlink" Target="http://www.google.com/imgres?imgurl=http://www.aiaa.org/events/space/SMSC_logo.gif&amp;imgrefurl=http://www.aiaa.org/content.cfm?pageid=230&amp;lumeetingid=2387&amp;viewcon=other1191&amp;id=1191&amp;usg=__7ek1wEa7TRn4s2tYfiMasx1zvs8=&amp;h=458&amp;w=458&amp;sz=22&amp;hl=en&amp;start=1&amp;itbs=1&amp;tbnid=DtYy-YxrIEGRBM:&amp;tbnh=128&amp;tbnw=128&amp;prev=/images?q=air+force+space+and+missile+systems+center&amp;hl=en&amp;safe=off&amp;gbv=2&amp;tbs=isch:1" TargetMode="External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google.com/imgres?imgurl=http://www.vcu.edu/TAMCV/logo_nrl.gif&amp;imgrefurl=http://www.vcu.edu/TAMCV/sponsors.htm&amp;usg=__TbgJBS4y8sNSFljYekwmgLFRSxU=&amp;h=289&amp;w=289&amp;sz=8&amp;hl=en&amp;start=16&amp;itbs=1&amp;tbnid=EwtGGqzDSnGyoM:&amp;tbnh=115&amp;tbnw=115&amp;prev=/images?q=naval+research+lab+washington+dc&amp;hl=en&amp;safe=off&amp;gbv=2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sos.noaa.gov/beth/google_earth/noaa_logo.png&amp;imgrefurl=http://sos.noaa.gov/beth/google_earth/sos.kml&amp;usg=__m6MPRE17qO-sXRajymuOm9vmb2o=&amp;h=1024&amp;w=1024&amp;sz=375&amp;hl=en&amp;start=3&amp;itbs=1&amp;tbnid=S2Fj3cS8BwXqBM:&amp;tbnh=150&amp;tbnw=150&amp;prev=/images?q=noaa+logo&amp;hl=en&amp;safe=off&amp;gbv=2&amp;tbs=isch:1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5" Type="http://schemas.openxmlformats.org/officeDocument/2006/relationships/image" Target="../media/image26.jpeg"/><Relationship Id="rId10" Type="http://schemas.openxmlformats.org/officeDocument/2006/relationships/hyperlink" Target="http://www.google.com/imgres?imgurl=http://www.wpclipart.com/armed_services/shields_badges/Air_Force_Space_Command_Shield_2.png&amp;imgrefurl=http://www.wpclipart.com/armed_services/shields_badges/Air_Force_Space_Command_Shield_2.png.html&amp;usg=__xDLURP6NdI2oOP2u8URZwqaJ4ZY=&amp;h=397&amp;w=400&amp;sz=30&amp;hl=en&amp;start=4&amp;itbs=1&amp;tbnid=QdU9wse1PuKEQM:&amp;tbnh=123&amp;tbnw=124&amp;prev=/images?q=air+force+space+command&amp;hl=en&amp;safe=off&amp;gbv=2&amp;ndsp=20&amp;tbs=isch:1" TargetMode="External"/><Relationship Id="rId4" Type="http://schemas.openxmlformats.org/officeDocument/2006/relationships/image" Target="../media/image20.gif"/><Relationship Id="rId9" Type="http://schemas.openxmlformats.org/officeDocument/2006/relationships/image" Target="../media/image23.png"/><Relationship Id="rId14" Type="http://schemas.openxmlformats.org/officeDocument/2006/relationships/hyperlink" Target="http://www.google.com/imgres?imgurl=http://integrator.hanscom.af.mil/2006/April/04272006/ESC%20logo%201.jpg&amp;imgrefurl=http://integrator.hanscom.af.mil/2006/April/04272006/04272006.htm&amp;usg=__eNkwvS4tGiIvLA0vGSmdpVEdxDY=&amp;h=1200&amp;w=1200&amp;sz=740&amp;hl=en&amp;start=1&amp;itbs=1&amp;tbnid=Ld1KSAlw21C0tM:&amp;tbnh=150&amp;tbnw=150&amp;prev=/images?q=electronic+systems+center&amp;hl=en&amp;safe=off&amp;gbv=2&amp;tbs=isch: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388" y="1931988"/>
            <a:ext cx="8143875" cy="1600200"/>
          </a:xfrm>
        </p:spPr>
        <p:txBody>
          <a:bodyPr/>
          <a:lstStyle/>
          <a:p>
            <a:pPr eaLnBrk="1" hangingPunct="1"/>
            <a:r>
              <a:rPr lang="en-US" sz="3600" smtClean="0"/>
              <a:t>Space Weather Enterprise Forum 2011</a:t>
            </a:r>
            <a:br>
              <a:rPr lang="en-US" sz="3600" smtClean="0"/>
            </a:br>
            <a:r>
              <a:rPr lang="en-US" sz="2800" smtClean="0"/>
              <a:t>Air Force Weather Activities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967288" y="4892675"/>
            <a:ext cx="3719512" cy="1112838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800" smtClean="0"/>
              <a:t>Col John Egentowich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800" smtClean="0"/>
              <a:t>AF Deputy Director of Weather</a:t>
            </a:r>
          </a:p>
          <a:p>
            <a:pPr algn="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800" smtClean="0"/>
              <a:t>21 Jun 2011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7F2169B-C070-4B3C-8A6C-D10226F9BD51}" type="slidenum">
              <a:rPr lang="en-US" smtClean="0"/>
              <a:pPr/>
              <a:t>1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2362200" y="6550025"/>
            <a:ext cx="4795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i="1"/>
              <a:t>Approved for Public Release – Distribution Unlimited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3"/>
          <p:cNvSpPr>
            <a:spLocks noGrp="1" noChangeArrowheads="1"/>
          </p:cNvSpPr>
          <p:nvPr>
            <p:ph type="title"/>
          </p:nvPr>
        </p:nvSpPr>
        <p:spPr>
          <a:xfrm>
            <a:off x="1704975" y="76200"/>
            <a:ext cx="7143750" cy="1143000"/>
          </a:xfrm>
        </p:spPr>
        <p:txBody>
          <a:bodyPr/>
          <a:lstStyle/>
          <a:p>
            <a:r>
              <a:rPr lang="en-US" sz="2400" smtClean="0"/>
              <a:t>Space Weather Analysis and Forecast System</a:t>
            </a:r>
            <a:br>
              <a:rPr lang="en-US" sz="2400" smtClean="0"/>
            </a:br>
            <a:r>
              <a:rPr lang="en-US" sz="2400" smtClean="0"/>
              <a:t>(SWAFS)</a:t>
            </a:r>
          </a:p>
        </p:txBody>
      </p:sp>
      <p:pic>
        <p:nvPicPr>
          <p:cNvPr id="130050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1327150"/>
            <a:ext cx="2463800" cy="19875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40" name="SHOW2003320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307975" y="3378200"/>
            <a:ext cx="3198813" cy="2398713"/>
          </a:xfrm>
        </p:spPr>
      </p:pic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325438" y="1343025"/>
            <a:ext cx="3438525" cy="2122488"/>
          </a:xfrm>
          <a:prstGeom prst="rect">
            <a:avLst/>
          </a:prstGeom>
        </p:spPr>
        <p:txBody>
          <a:bodyPr/>
          <a:lstStyle/>
          <a:p>
            <a:pPr marL="173038" indent="-173038" eaLnBrk="0" hangingPunct="0">
              <a:lnSpc>
                <a:spcPct val="80000"/>
              </a:lnSpc>
              <a:spcBef>
                <a:spcPct val="50000"/>
              </a:spcBef>
              <a:buSzPct val="80000"/>
              <a:buFont typeface="Wingdings" pitchFamily="2" charset="2"/>
              <a:buChar char="§"/>
              <a:defRPr/>
            </a:pPr>
            <a:endParaRPr lang="it-IT" sz="1200" b="1" kern="0" dirty="0">
              <a:latin typeface="+mn-lt"/>
            </a:endParaRPr>
          </a:p>
          <a:p>
            <a:pPr marL="173038" indent="-173038" eaLnBrk="0" hangingPunct="0">
              <a:lnSpc>
                <a:spcPct val="80000"/>
              </a:lnSpc>
              <a:spcBef>
                <a:spcPct val="50000"/>
              </a:spcBef>
              <a:buSzPct val="80000"/>
              <a:buFont typeface="Wingdings" pitchFamily="2" charset="2"/>
              <a:buChar char="§"/>
              <a:defRPr/>
            </a:pPr>
            <a:endParaRPr lang="it-IT" sz="1200" b="1" kern="0" dirty="0">
              <a:latin typeface="+mn-lt"/>
            </a:endParaRPr>
          </a:p>
          <a:p>
            <a:pPr marL="173038" indent="-173038" algn="ctr" eaLnBrk="0" hangingPunct="0">
              <a:lnSpc>
                <a:spcPct val="80000"/>
              </a:lnSpc>
              <a:spcBef>
                <a:spcPct val="50000"/>
              </a:spcBef>
              <a:buSzPct val="80000"/>
              <a:buFont typeface="Wingdings" pitchFamily="2" charset="2"/>
              <a:buNone/>
              <a:defRPr/>
            </a:pPr>
            <a:r>
              <a:rPr lang="en-US" b="1" kern="0" dirty="0">
                <a:solidFill>
                  <a:srgbClr val="339933"/>
                </a:solidFill>
                <a:latin typeface="+mn-lt"/>
              </a:rPr>
              <a:t>Jul 11 (Maintenance Release)</a:t>
            </a:r>
          </a:p>
          <a:p>
            <a:pPr marL="173038" indent="-173038" eaLnBrk="0" hangingPunct="0">
              <a:lnSpc>
                <a:spcPct val="80000"/>
              </a:lnSpc>
              <a:spcBef>
                <a:spcPct val="50000"/>
              </a:spcBef>
              <a:buSzPct val="80000"/>
              <a:buFont typeface="Wingdings" pitchFamily="2" charset="2"/>
              <a:buChar char="§"/>
              <a:defRPr/>
            </a:pPr>
            <a:r>
              <a:rPr lang="en-US" sz="1200" b="1" kern="0" dirty="0">
                <a:latin typeface="+mn-lt"/>
              </a:rPr>
              <a:t>Incorporate NEXION data as sites come online</a:t>
            </a:r>
          </a:p>
          <a:p>
            <a:pPr marL="173038" indent="-173038" eaLnBrk="0" hangingPunct="0">
              <a:lnSpc>
                <a:spcPct val="80000"/>
              </a:lnSpc>
              <a:spcBef>
                <a:spcPct val="50000"/>
              </a:spcBef>
              <a:buSzPct val="80000"/>
              <a:buFont typeface="Wingdings" pitchFamily="2" charset="2"/>
              <a:buChar char="§"/>
              <a:defRPr/>
            </a:pPr>
            <a:r>
              <a:rPr lang="en-US" sz="1200" b="1" kern="0" dirty="0">
                <a:latin typeface="+mn-lt"/>
              </a:rPr>
              <a:t>Add key automated problem alerts (Tivoli)</a:t>
            </a:r>
          </a:p>
          <a:p>
            <a:pPr marL="173038" indent="-173038" eaLnBrk="0" hangingPunct="0">
              <a:lnSpc>
                <a:spcPct val="80000"/>
              </a:lnSpc>
              <a:spcBef>
                <a:spcPct val="50000"/>
              </a:spcBef>
              <a:buSzPct val="80000"/>
              <a:buFont typeface="Wingdings" pitchFamily="2" charset="2"/>
              <a:buChar char="§"/>
              <a:defRPr/>
            </a:pPr>
            <a:endParaRPr lang="en-US" sz="1200" b="1" kern="0" dirty="0">
              <a:latin typeface="+mn-lt"/>
            </a:endParaRPr>
          </a:p>
          <a:p>
            <a:pPr marL="173038" indent="-173038" eaLnBrk="0" hangingPunct="0">
              <a:lnSpc>
                <a:spcPct val="80000"/>
              </a:lnSpc>
              <a:spcBef>
                <a:spcPct val="50000"/>
              </a:spcBef>
              <a:buSzPct val="80000"/>
              <a:buFont typeface="Wingdings" pitchFamily="2" charset="2"/>
              <a:buChar char="§"/>
              <a:defRPr/>
            </a:pPr>
            <a:endParaRPr lang="en-US" sz="1200" b="1" kern="0" dirty="0"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SzPct val="80000"/>
              <a:defRPr/>
            </a:pPr>
            <a:endParaRPr lang="en-US" sz="1000" b="1" kern="0" dirty="0"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SzPct val="80000"/>
              <a:buFont typeface="Wingdings" pitchFamily="2" charset="2"/>
              <a:buNone/>
              <a:defRPr/>
            </a:pPr>
            <a:r>
              <a:rPr lang="en-US" sz="1800" b="1" kern="0" dirty="0">
                <a:solidFill>
                  <a:srgbClr val="008000"/>
                </a:solidFill>
                <a:latin typeface="+mn-lt"/>
              </a:rPr>
              <a:t>	</a:t>
            </a:r>
            <a:endParaRPr lang="en-US" b="1" kern="0" dirty="0"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endParaRPr lang="en-US" b="1" kern="0" dirty="0"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endParaRPr lang="en-US" sz="2000" b="1" kern="0" dirty="0"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endParaRPr lang="en-US" sz="900" b="1" kern="0" dirty="0">
              <a:latin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13263" y="3448050"/>
            <a:ext cx="3908425" cy="2413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339933"/>
                </a:solidFill>
              </a:rPr>
              <a:t>Aug 11</a:t>
            </a:r>
          </a:p>
          <a:p>
            <a:pPr marL="173038" indent="-173038" eaLnBrk="0" hangingPunct="0">
              <a:lnSpc>
                <a:spcPct val="80000"/>
              </a:lnSpc>
              <a:spcBef>
                <a:spcPct val="50000"/>
              </a:spcBef>
              <a:buSzPct val="80000"/>
              <a:buFont typeface="Wingdings" pitchFamily="2" charset="2"/>
              <a:buChar char="§"/>
              <a:defRPr/>
            </a:pPr>
            <a:r>
              <a:rPr lang="en-US" sz="1200" b="1" kern="0" dirty="0">
                <a:latin typeface="+mn-lt"/>
              </a:rPr>
              <a:t>GAIM Block F—includes radio occultation data</a:t>
            </a:r>
          </a:p>
          <a:p>
            <a:pPr marL="173038" indent="-173038" eaLnBrk="0" hangingPunct="0">
              <a:lnSpc>
                <a:spcPct val="80000"/>
              </a:lnSpc>
              <a:spcBef>
                <a:spcPct val="50000"/>
              </a:spcBef>
              <a:buSzPct val="80000"/>
              <a:buFont typeface="Wingdings" pitchFamily="2" charset="2"/>
              <a:buChar char="§"/>
              <a:defRPr/>
            </a:pPr>
            <a:r>
              <a:rPr lang="en-US" sz="1200" b="1" kern="0" dirty="0">
                <a:latin typeface="+mn-lt"/>
              </a:rPr>
              <a:t>JMSESS modifications – resolve missing/late Wing </a:t>
            </a:r>
            <a:r>
              <a:rPr lang="en-US" sz="1200" b="1" kern="0" dirty="0" err="1">
                <a:latin typeface="+mn-lt"/>
              </a:rPr>
              <a:t>Kp</a:t>
            </a:r>
            <a:r>
              <a:rPr lang="en-US" sz="1200" b="1" kern="0" dirty="0">
                <a:latin typeface="+mn-lt"/>
              </a:rPr>
              <a:t> data issues with SWPC</a:t>
            </a:r>
          </a:p>
          <a:p>
            <a:pPr marL="173038" indent="-173038" eaLnBrk="0" hangingPunct="0">
              <a:lnSpc>
                <a:spcPct val="80000"/>
              </a:lnSpc>
              <a:spcBef>
                <a:spcPct val="50000"/>
              </a:spcBef>
              <a:buSzPct val="80000"/>
              <a:buFont typeface="Wingdings" pitchFamily="2" charset="2"/>
              <a:buChar char="§"/>
              <a:defRPr/>
            </a:pPr>
            <a:r>
              <a:rPr lang="en-US" sz="1200" b="1" kern="0" dirty="0" err="1">
                <a:latin typeface="+mn-lt"/>
              </a:rPr>
              <a:t>Magnetospheric</a:t>
            </a:r>
            <a:r>
              <a:rPr lang="en-US" sz="1200" b="1" kern="0" dirty="0">
                <a:latin typeface="+mn-lt"/>
              </a:rPr>
              <a:t> Specification &amp; Forecast Model (MSFM) modifications – reduce start-up time</a:t>
            </a:r>
          </a:p>
          <a:p>
            <a:pPr marL="173038" indent="-173038" eaLnBrk="0" hangingPunct="0">
              <a:lnSpc>
                <a:spcPct val="80000"/>
              </a:lnSpc>
              <a:spcBef>
                <a:spcPct val="50000"/>
              </a:spcBef>
              <a:buSzPct val="80000"/>
              <a:buFont typeface="Wingdings" pitchFamily="2" charset="2"/>
              <a:buChar char="§"/>
              <a:defRPr/>
            </a:pPr>
            <a:r>
              <a:rPr lang="en-US" sz="1200" b="1" kern="0" dirty="0">
                <a:latin typeface="+mn-lt"/>
              </a:rPr>
              <a:t>H/W Upgrade (Sun to HP Blade architecture)</a:t>
            </a:r>
          </a:p>
          <a:p>
            <a:pPr marL="173038" indent="-173038" eaLnBrk="0" hangingPunct="0">
              <a:lnSpc>
                <a:spcPct val="80000"/>
              </a:lnSpc>
              <a:spcBef>
                <a:spcPct val="50000"/>
              </a:spcBef>
              <a:buSzPct val="80000"/>
              <a:buFont typeface="Wingdings" pitchFamily="2" charset="2"/>
              <a:buChar char="§"/>
              <a:defRPr/>
            </a:pPr>
            <a:endParaRPr lang="en-US" sz="1200" b="1" kern="0" dirty="0">
              <a:latin typeface="+mn-lt"/>
            </a:endParaRPr>
          </a:p>
          <a:p>
            <a:pPr marL="342900" indent="-34290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339933"/>
                </a:solidFill>
              </a:rPr>
              <a:t>Sep/Oct 11</a:t>
            </a:r>
            <a:endParaRPr lang="en-US" sz="1800" b="1" dirty="0">
              <a:solidFill>
                <a:srgbClr val="008000"/>
              </a:solidFill>
            </a:endParaRPr>
          </a:p>
          <a:p>
            <a:pPr marL="173038" indent="-173038" eaLnBrk="0" hangingPunct="0">
              <a:lnSpc>
                <a:spcPct val="80000"/>
              </a:lnSpc>
              <a:spcBef>
                <a:spcPct val="50000"/>
              </a:spcBef>
              <a:buSzPct val="80000"/>
              <a:buFont typeface="Wingdings" pitchFamily="2" charset="2"/>
              <a:buChar char="§"/>
              <a:defRPr/>
            </a:pPr>
            <a:r>
              <a:rPr lang="en-US" sz="1200" b="1" kern="0" dirty="0">
                <a:latin typeface="+mn-lt"/>
              </a:rPr>
              <a:t>Incorporate SCINDA data from 4 new sites</a:t>
            </a:r>
          </a:p>
          <a:p>
            <a:pPr marL="173038" indent="-173038" eaLnBrk="0" hangingPunct="0">
              <a:lnSpc>
                <a:spcPct val="80000"/>
              </a:lnSpc>
              <a:spcBef>
                <a:spcPct val="50000"/>
              </a:spcBef>
              <a:buSzPct val="80000"/>
              <a:buFont typeface="Wingdings" pitchFamily="2" charset="2"/>
              <a:buChar char="§"/>
              <a:defRPr/>
            </a:pPr>
            <a:r>
              <a:rPr lang="en-US" sz="1200" b="1" kern="0" dirty="0">
                <a:latin typeface="+mn-lt"/>
              </a:rPr>
              <a:t>Add </a:t>
            </a:r>
            <a:r>
              <a:rPr lang="en-US" sz="1200" b="1" kern="0" dirty="0" err="1">
                <a:latin typeface="+mn-lt"/>
              </a:rPr>
              <a:t>ionosonde</a:t>
            </a:r>
            <a:r>
              <a:rPr lang="en-US" sz="1200" b="1" kern="0" dirty="0">
                <a:latin typeface="+mn-lt"/>
              </a:rPr>
              <a:t> data from new NEXION sites</a:t>
            </a:r>
          </a:p>
        </p:txBody>
      </p:sp>
      <p:sp>
        <p:nvSpPr>
          <p:cNvPr id="130054" name="TextBox 6"/>
          <p:cNvSpPr txBox="1">
            <a:spLocks noChangeArrowheads="1"/>
          </p:cNvSpPr>
          <p:nvPr/>
        </p:nvSpPr>
        <p:spPr bwMode="auto">
          <a:xfrm>
            <a:off x="1793875" y="5865813"/>
            <a:ext cx="5616575" cy="215900"/>
          </a:xfrm>
          <a:prstGeom prst="rect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algn="ctr">
              <a:spcBef>
                <a:spcPct val="25000"/>
              </a:spcBef>
              <a:spcAft>
                <a:spcPct val="25000"/>
              </a:spcAft>
            </a:pPr>
            <a:r>
              <a:rPr lang="en-US" b="1" i="1">
                <a:solidFill>
                  <a:srgbClr val="FFFF00"/>
                </a:solidFill>
              </a:rPr>
              <a:t>Partners:  NRL / AFRL/ SMC / Utah St &amp; academia / CCMC </a:t>
            </a:r>
          </a:p>
        </p:txBody>
      </p:sp>
      <p:pic>
        <p:nvPicPr>
          <p:cNvPr id="130055" name="Picture 7" descr="SW_U_GPS_CEN_F_FLAT_1D_000_200209112033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84938" y="1317625"/>
            <a:ext cx="2573337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00038" y="1339850"/>
            <a:ext cx="8539162" cy="5651500"/>
          </a:xfrm>
        </p:spPr>
        <p:txBody>
          <a:bodyPr/>
          <a:lstStyle/>
          <a:p>
            <a:r>
              <a:rPr lang="en-US" sz="1800" smtClean="0"/>
              <a:t>Global Assimilation of Ionospheric Measurements (GAIM) Model</a:t>
            </a:r>
          </a:p>
          <a:p>
            <a:pPr lvl="1"/>
            <a:r>
              <a:rPr lang="en-US" sz="1800" smtClean="0"/>
              <a:t>Provides 24 hour forecast of ionospheric conditions</a:t>
            </a:r>
          </a:p>
          <a:p>
            <a:pPr lvl="1"/>
            <a:r>
              <a:rPr lang="en-US" sz="1800" smtClean="0"/>
              <a:t>Output used for high frequency communication and geolocation error analysis</a:t>
            </a:r>
          </a:p>
          <a:p>
            <a:r>
              <a:rPr lang="en-US" sz="1800" smtClean="0"/>
              <a:t>Upgrades:</a:t>
            </a:r>
          </a:p>
          <a:p>
            <a:pPr lvl="1"/>
            <a:r>
              <a:rPr lang="en-US" sz="1800" smtClean="0"/>
              <a:t>Mar 12 upgrade: incorporation of COSMIC radio occultation data</a:t>
            </a:r>
          </a:p>
          <a:p>
            <a:pPr lvl="1"/>
            <a:r>
              <a:rPr lang="en-US" sz="1800" smtClean="0"/>
              <a:t>Follow-on “full physics” upgrade operational 2012-2013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Ionospheric Modeling</a:t>
            </a:r>
            <a:endParaRPr lang="en-US" sz="2800" smtClean="0"/>
          </a:p>
        </p:txBody>
      </p:sp>
      <p:pic>
        <p:nvPicPr>
          <p:cNvPr id="13209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4488" y="3821113"/>
            <a:ext cx="267970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0" name="Text Box 10"/>
          <p:cNvSpPr txBox="1">
            <a:spLocks noChangeArrowheads="1"/>
          </p:cNvSpPr>
          <p:nvPr/>
        </p:nvSpPr>
        <p:spPr bwMode="auto">
          <a:xfrm>
            <a:off x="4573588" y="4522788"/>
            <a:ext cx="3902075" cy="70802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tx2"/>
                </a:solidFill>
              </a:rPr>
              <a:t>Example output of ionospheric total electron content (TEC)</a:t>
            </a:r>
          </a:p>
        </p:txBody>
      </p:sp>
      <p:sp>
        <p:nvSpPr>
          <p:cNvPr id="132101" name="Slide Number Placeholder 10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C6B04B9-D821-406B-A950-6E3456D84CA9}" type="slidenum">
              <a:rPr lang="en-US" smtClean="0"/>
              <a:pPr/>
              <a:t>11</a:t>
            </a:fld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AFW-WEBS</a:t>
            </a:r>
          </a:p>
        </p:txBody>
      </p:sp>
      <p:sp>
        <p:nvSpPr>
          <p:cNvPr id="13414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6524625"/>
            <a:ext cx="1219200" cy="304800"/>
          </a:xfrm>
          <a:noFill/>
        </p:spPr>
        <p:txBody>
          <a:bodyPr/>
          <a:lstStyle/>
          <a:p>
            <a:pPr algn="l"/>
            <a:fld id="{F9D31657-BF21-4BD3-8E4E-C34E5CB88FA6}" type="slidenum">
              <a:rPr lang="en-US" smtClean="0"/>
              <a:pPr algn="l"/>
              <a:t>12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4" name="Content Placeholder 7"/>
          <p:cNvSpPr txBox="1">
            <a:spLocks/>
          </p:cNvSpPr>
          <p:nvPr/>
        </p:nvSpPr>
        <p:spPr>
          <a:xfrm>
            <a:off x="277813" y="1309688"/>
            <a:ext cx="8396287" cy="4743450"/>
          </a:xfrm>
          <a:prstGeom prst="rect">
            <a:avLst/>
          </a:prstGeom>
        </p:spPr>
        <p:txBody>
          <a:bodyPr/>
          <a:lstStyle/>
          <a:p>
            <a:pPr marL="285750" indent="-285750" eaLnBrk="0" hangingPunct="0">
              <a:spcBef>
                <a:spcPct val="5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400" b="1" kern="0" dirty="0">
                <a:latin typeface="+mn-lt"/>
              </a:rPr>
              <a:t>Space weather products in a GIS/Google Earth format</a:t>
            </a:r>
          </a:p>
          <a:p>
            <a:pPr marL="112713" indent="-223838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endParaRPr lang="en-US" sz="2000" b="1" kern="0" dirty="0">
              <a:latin typeface="+mn-lt"/>
            </a:endParaRPr>
          </a:p>
          <a:p>
            <a:pPr marL="112713" indent="-223838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endParaRPr lang="en-US" sz="2000" b="1" kern="0" dirty="0">
              <a:latin typeface="+mn-lt"/>
            </a:endParaRPr>
          </a:p>
        </p:txBody>
      </p:sp>
      <p:pic>
        <p:nvPicPr>
          <p:cNvPr id="134148" name="Picture 5" descr="GAIMma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0775" y="1911350"/>
            <a:ext cx="6935788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5"/>
          <p:cNvSpPr>
            <a:spLocks noGrp="1"/>
          </p:cNvSpPr>
          <p:nvPr>
            <p:ph type="title"/>
          </p:nvPr>
        </p:nvSpPr>
        <p:spPr>
          <a:xfrm>
            <a:off x="1663700" y="76200"/>
            <a:ext cx="7277100" cy="1143000"/>
          </a:xfrm>
        </p:spPr>
        <p:txBody>
          <a:bodyPr/>
          <a:lstStyle/>
          <a:p>
            <a:r>
              <a:rPr lang="en-US" smtClean="0"/>
              <a:t>Space Weather Mission Support</a:t>
            </a:r>
            <a:br>
              <a:rPr lang="en-US" smtClean="0"/>
            </a:br>
            <a:r>
              <a:rPr lang="en-US" smtClean="0"/>
              <a:t>Way Ahead</a:t>
            </a:r>
            <a:endParaRPr lang="en-US" b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3063" y="1301750"/>
            <a:ext cx="8397875" cy="473075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mtClean="0">
                <a:solidFill>
                  <a:schemeClr val="accent2"/>
                </a:solidFill>
              </a:rPr>
              <a:t>Continue to team </a:t>
            </a:r>
            <a:r>
              <a:rPr lang="en-US" dirty="0" smtClean="0">
                <a:solidFill>
                  <a:schemeClr val="accent2"/>
                </a:solidFill>
              </a:rPr>
              <a:t>for solar max … and beyond</a:t>
            </a:r>
          </a:p>
          <a:p>
            <a:pPr lvl="1">
              <a:defRPr/>
            </a:pPr>
            <a:r>
              <a:rPr lang="en-US" dirty="0" smtClean="0"/>
              <a:t>Plans in place to improve collection, forecasting, &amp; exploitation</a:t>
            </a:r>
          </a:p>
          <a:p>
            <a:pPr lvl="1">
              <a:defRPr/>
            </a:pPr>
            <a:r>
              <a:rPr lang="en-US" dirty="0" smtClean="0"/>
              <a:t>OFCM, NOAA, NASA, DoD, and other national partners working to determine optimum way forward</a:t>
            </a:r>
          </a:p>
          <a:p>
            <a:pPr lvl="1">
              <a:defRPr/>
            </a:pPr>
            <a:r>
              <a:rPr lang="en-US" dirty="0" smtClean="0"/>
              <a:t>Collaborate with U.S. &amp; allied government/civilian agencies to increase sensing capability &amp; reduce costs… NASA, NOAA, NSF, USGS, LANL, and others</a:t>
            </a:r>
          </a:p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Invest in collection… </a:t>
            </a:r>
          </a:p>
          <a:p>
            <a:pPr lvl="1">
              <a:defRPr/>
            </a:pPr>
            <a:r>
              <a:rPr lang="en-US" dirty="0" smtClean="0"/>
              <a:t>Modernize ground- and space-based sensing capabilities</a:t>
            </a:r>
          </a:p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Support national space weather forecasting needs</a:t>
            </a:r>
          </a:p>
          <a:p>
            <a:pPr lvl="1">
              <a:defRPr/>
            </a:pPr>
            <a:r>
              <a:rPr lang="en-US" dirty="0" smtClean="0"/>
              <a:t>Physics-based forecasting</a:t>
            </a:r>
          </a:p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Ensure exploitation of space weather expertise for space situational awareness into the future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Tailor products to specific missions and operational needs</a:t>
            </a:r>
          </a:p>
          <a:p>
            <a:pPr lvl="1">
              <a:defRPr/>
            </a:pPr>
            <a:r>
              <a:rPr lang="en-US" dirty="0" smtClean="0"/>
              <a:t>Develop expertise/knowledge among operators and space weather professionals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136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C1C273F-BB75-40DD-8020-02F89FA79C6B}" type="slidenum">
              <a:rPr lang="en-US" smtClean="0"/>
              <a:pPr/>
              <a:t>13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0" y="5938838"/>
            <a:ext cx="9144000" cy="436562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50000">
                <a:srgbClr val="002F5E"/>
              </a:gs>
              <a:gs pos="100000">
                <a:srgbClr val="0066CC"/>
              </a:gs>
            </a:gsLst>
            <a:lin ang="5400000" scaled="1"/>
          </a:gradFill>
          <a:ln w="9525" algn="ctr">
            <a:solidFill>
              <a:srgbClr val="66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chemeClr val="hlink"/>
              </a:buClr>
              <a:buFont typeface="Wingdings" pitchFamily="2" charset="2"/>
              <a:buNone/>
            </a:pPr>
            <a:r>
              <a:rPr lang="en-US" sz="2200">
                <a:solidFill>
                  <a:srgbClr val="FFFF00"/>
                </a:solidFill>
              </a:rPr>
              <a:t>Team, Sense, Forecast, and Exploit…the Way Forward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9C12506-3A0F-410F-B81E-F64D637703D7}" type="slidenum">
              <a:rPr lang="en-US" smtClean="0"/>
              <a:pPr/>
              <a:t>14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138242" name="Title 2"/>
          <p:cNvSpPr>
            <a:spLocks noGrp="1"/>
          </p:cNvSpPr>
          <p:nvPr>
            <p:ph type="ctrTitle"/>
          </p:nvPr>
        </p:nvSpPr>
        <p:spPr>
          <a:xfrm>
            <a:off x="981075" y="1839913"/>
            <a:ext cx="3457575" cy="1600200"/>
          </a:xfrm>
        </p:spPr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138243" name="AutoShape 4" descr="http://www.powerstrike.net/puzzles/pics/maths_pyramid_spac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4" name="AutoShape 6" descr="http://www.powerstrike.net/puzzles/pics/maths_pyramid_spac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5" name="TextBox 13"/>
          <p:cNvSpPr txBox="1">
            <a:spLocks noChangeArrowheads="1"/>
          </p:cNvSpPr>
          <p:nvPr/>
        </p:nvSpPr>
        <p:spPr bwMode="auto">
          <a:xfrm>
            <a:off x="6923088" y="6283325"/>
            <a:ext cx="17494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00" i="1"/>
              <a:t>Rising Sun Over Pyramid </a:t>
            </a:r>
            <a:r>
              <a:rPr lang="en-US" sz="500"/>
              <a:t>(painting) – Paul Greco, 2009</a:t>
            </a:r>
          </a:p>
        </p:txBody>
      </p:sp>
      <p:sp>
        <p:nvSpPr>
          <p:cNvPr id="138246" name="Rectangle 4"/>
          <p:cNvSpPr>
            <a:spLocks noChangeArrowheads="1"/>
          </p:cNvSpPr>
          <p:nvPr/>
        </p:nvSpPr>
        <p:spPr bwMode="auto">
          <a:xfrm>
            <a:off x="76200" y="177800"/>
            <a:ext cx="8953500" cy="1077913"/>
          </a:xfrm>
          <a:prstGeom prst="rect">
            <a:avLst/>
          </a:prstGeom>
          <a:gradFill rotWithShape="1">
            <a:gsLst>
              <a:gs pos="0">
                <a:srgbClr val="0066CC"/>
              </a:gs>
              <a:gs pos="50000">
                <a:srgbClr val="002F5E"/>
              </a:gs>
              <a:gs pos="100000">
                <a:srgbClr val="0066CC"/>
              </a:gs>
            </a:gsLst>
            <a:lin ang="5400000" scaled="1"/>
          </a:gradFill>
          <a:ln w="9525" algn="ctr">
            <a:solidFill>
              <a:srgbClr val="66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chemeClr val="hlink"/>
              </a:buClr>
              <a:buFont typeface="Wingdings" pitchFamily="2" charset="2"/>
              <a:buNone/>
            </a:pPr>
            <a:r>
              <a:rPr lang="en-US" sz="3200">
                <a:solidFill>
                  <a:srgbClr val="FFFF00"/>
                </a:solidFill>
              </a:rPr>
              <a:t>Working with National Partners</a:t>
            </a:r>
          </a:p>
          <a:p>
            <a:pPr algn="ctr" eaLnBrk="0" hangingPunct="0">
              <a:buClr>
                <a:schemeClr val="hlink"/>
              </a:buClr>
              <a:buFont typeface="Wingdings" pitchFamily="2" charset="2"/>
              <a:buNone/>
            </a:pPr>
            <a:r>
              <a:rPr lang="en-US" sz="3200">
                <a:solidFill>
                  <a:srgbClr val="FFFF00"/>
                </a:solidFill>
              </a:rPr>
              <a:t>to support National Space Weather needs</a:t>
            </a:r>
          </a:p>
        </p:txBody>
      </p:sp>
      <p:pic>
        <p:nvPicPr>
          <p:cNvPr id="138247" name="Picture 6" descr="http://www.whatsnextnetwork.com/technology/media/magnetic_li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5725" y="2673350"/>
            <a:ext cx="35115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061104-F-0001D-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375025"/>
            <a:ext cx="800100" cy="1200150"/>
          </a:xfrm>
          <a:prstGeom prst="rect">
            <a:avLst/>
          </a:prstGeom>
          <a:noFill/>
          <a:ln w="9525">
            <a:solidFill>
              <a:srgbClr val="151C77"/>
            </a:solidFill>
            <a:miter lim="800000"/>
            <a:headEnd/>
            <a:tailEnd/>
          </a:ln>
        </p:spPr>
      </p:pic>
      <p:pic>
        <p:nvPicPr>
          <p:cNvPr id="113668" name="Picture 4" descr="JSpOC Pat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425950"/>
            <a:ext cx="1143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Text Box 6"/>
          <p:cNvSpPr txBox="1">
            <a:spLocks noChangeArrowheads="1"/>
          </p:cNvSpPr>
          <p:nvPr/>
        </p:nvSpPr>
        <p:spPr bwMode="auto">
          <a:xfrm>
            <a:off x="5638800" y="1317625"/>
            <a:ext cx="3505200" cy="67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i="1">
                <a:solidFill>
                  <a:schemeClr val="accent2"/>
                </a:solidFill>
              </a:rPr>
              <a:t>AFWA – weather data ingest/analysis/prediction &amp; products to the warfighter! </a:t>
            </a:r>
          </a:p>
        </p:txBody>
      </p:sp>
      <p:pic>
        <p:nvPicPr>
          <p:cNvPr id="113670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987" t="33159" r="11635" b="5975"/>
          <a:stretch>
            <a:fillRect/>
          </a:stretch>
        </p:blipFill>
        <p:spPr bwMode="auto">
          <a:xfrm rot="-1508006">
            <a:off x="3797300" y="4730750"/>
            <a:ext cx="26162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671" name="Group 10"/>
          <p:cNvGrpSpPr>
            <a:grpSpLocks/>
          </p:cNvGrpSpPr>
          <p:nvPr/>
        </p:nvGrpSpPr>
        <p:grpSpPr bwMode="auto">
          <a:xfrm>
            <a:off x="3657600" y="4300538"/>
            <a:ext cx="2878138" cy="652462"/>
            <a:chOff x="1800" y="2760"/>
            <a:chExt cx="1224" cy="456"/>
          </a:xfrm>
        </p:grpSpPr>
        <p:sp>
          <p:nvSpPr>
            <p:cNvPr id="113695" name="AutoShape 11"/>
            <p:cNvSpPr>
              <a:spLocks noChangeArrowheads="1"/>
            </p:cNvSpPr>
            <p:nvPr/>
          </p:nvSpPr>
          <p:spPr bwMode="auto">
            <a:xfrm>
              <a:off x="1800" y="2760"/>
              <a:ext cx="1224" cy="456"/>
            </a:xfrm>
            <a:prstGeom prst="leftRightArrow">
              <a:avLst>
                <a:gd name="adj1" fmla="val 50000"/>
                <a:gd name="adj2" fmla="val 53684"/>
              </a:avLst>
            </a:prstGeom>
            <a:solidFill>
              <a:srgbClr val="1B249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9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073" y="2898"/>
              <a:ext cx="662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Teamwork</a:t>
              </a:r>
            </a:p>
          </p:txBody>
        </p:sp>
      </p:grpSp>
      <p:sp>
        <p:nvSpPr>
          <p:cNvPr id="113672" name="AutoShape 13"/>
          <p:cNvSpPr>
            <a:spLocks noChangeArrowheads="1"/>
          </p:cNvSpPr>
          <p:nvPr/>
        </p:nvSpPr>
        <p:spPr bwMode="auto">
          <a:xfrm rot="2379712">
            <a:off x="6419850" y="2943225"/>
            <a:ext cx="1865313" cy="976313"/>
          </a:xfrm>
          <a:prstGeom prst="rightArrow">
            <a:avLst>
              <a:gd name="adj1" fmla="val 50000"/>
              <a:gd name="adj2" fmla="val 47764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Data &amp; Products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Provided</a:t>
            </a:r>
          </a:p>
        </p:txBody>
      </p:sp>
      <p:sp>
        <p:nvSpPr>
          <p:cNvPr id="113673" name="Text Box 14"/>
          <p:cNvSpPr txBox="1">
            <a:spLocks noChangeArrowheads="1"/>
          </p:cNvSpPr>
          <p:nvPr/>
        </p:nvSpPr>
        <p:spPr bwMode="auto">
          <a:xfrm>
            <a:off x="6483350" y="5948363"/>
            <a:ext cx="2649538" cy="474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1600" b="1" i="1">
                <a:solidFill>
                  <a:schemeClr val="accent2"/>
                </a:solidFill>
              </a:rPr>
              <a:t>2 Weather Squadron</a:t>
            </a:r>
          </a:p>
          <a:p>
            <a:pPr>
              <a:lnSpc>
                <a:spcPct val="7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1600" b="1" i="1">
                <a:solidFill>
                  <a:schemeClr val="accent2"/>
                </a:solidFill>
              </a:rPr>
              <a:t>Space Weather Flight</a:t>
            </a:r>
          </a:p>
        </p:txBody>
      </p:sp>
      <p:pic>
        <p:nvPicPr>
          <p:cNvPr id="113674" name="Picture 15" descr="Latest Oval Posi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3138" y="4822825"/>
            <a:ext cx="8143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5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34200" y="4572000"/>
            <a:ext cx="1752600" cy="1250950"/>
          </a:xfrm>
          <a:prstGeom prst="rect">
            <a:avLst/>
          </a:prstGeom>
          <a:noFill/>
          <a:ln w="9525">
            <a:solidFill>
              <a:srgbClr val="151C77"/>
            </a:solidFill>
            <a:miter lim="800000"/>
            <a:headEnd/>
            <a:tailEnd/>
          </a:ln>
        </p:spPr>
      </p:pic>
      <p:pic>
        <p:nvPicPr>
          <p:cNvPr id="113676" name="Picture 17" descr="NRO_logo_small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512762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7" name="Rectangle 18"/>
          <p:cNvSpPr>
            <a:spLocks noChangeArrowheads="1"/>
          </p:cNvSpPr>
          <p:nvPr/>
        </p:nvSpPr>
        <p:spPr bwMode="auto">
          <a:xfrm>
            <a:off x="60325" y="2841625"/>
            <a:ext cx="1844675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1600" b="1" i="1">
                <a:solidFill>
                  <a:schemeClr val="accent2"/>
                </a:solidFill>
              </a:rPr>
              <a:t>Space / </a:t>
            </a:r>
          </a:p>
          <a:p>
            <a:r>
              <a:rPr lang="en-US" sz="1600" b="1" i="1">
                <a:solidFill>
                  <a:schemeClr val="accent2"/>
                </a:solidFill>
              </a:rPr>
              <a:t>Space Wx</a:t>
            </a:r>
          </a:p>
          <a:p>
            <a:r>
              <a:rPr lang="en-US" sz="1600" b="1" i="1">
                <a:solidFill>
                  <a:schemeClr val="accent2"/>
                </a:solidFill>
              </a:rPr>
              <a:t>Operators</a:t>
            </a:r>
          </a:p>
        </p:txBody>
      </p:sp>
      <p:sp>
        <p:nvSpPr>
          <p:cNvPr id="113678" name="AutoShape 19"/>
          <p:cNvSpPr>
            <a:spLocks noChangeArrowheads="1"/>
          </p:cNvSpPr>
          <p:nvPr/>
        </p:nvSpPr>
        <p:spPr bwMode="auto">
          <a:xfrm rot="-1854325">
            <a:off x="273050" y="1728788"/>
            <a:ext cx="1487488" cy="1066800"/>
          </a:xfrm>
          <a:prstGeom prst="rightArrow">
            <a:avLst>
              <a:gd name="adj1" fmla="val 50000"/>
              <a:gd name="adj2" fmla="val 32128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200" b="1">
                <a:solidFill>
                  <a:schemeClr val="bg1"/>
                </a:solidFill>
              </a:rPr>
              <a:t>Observations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200" b="1">
                <a:solidFill>
                  <a:schemeClr val="bg1"/>
                </a:solidFill>
              </a:rPr>
              <a:t>Requirements</a:t>
            </a:r>
          </a:p>
        </p:txBody>
      </p:sp>
      <p:pic>
        <p:nvPicPr>
          <p:cNvPr id="113679" name="Picture 20" descr="14th Air Force Shield (Color)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756025"/>
            <a:ext cx="12382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80" name="Text Box 21"/>
          <p:cNvSpPr txBox="1">
            <a:spLocks noChangeArrowheads="1"/>
          </p:cNvSpPr>
          <p:nvPr/>
        </p:nvSpPr>
        <p:spPr bwMode="auto">
          <a:xfrm>
            <a:off x="6675438" y="4105275"/>
            <a:ext cx="2438400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</a:pPr>
            <a:r>
              <a:rPr lang="en-US" sz="1600" b="1" i="1">
                <a:solidFill>
                  <a:schemeClr val="accent2"/>
                </a:solidFill>
              </a:rPr>
              <a:t>AFWA: Space Wx </a:t>
            </a:r>
          </a:p>
          <a:p>
            <a:pPr>
              <a:lnSpc>
                <a:spcPct val="75000"/>
              </a:lnSpc>
              <a:spcBef>
                <a:spcPct val="5000"/>
              </a:spcBef>
            </a:pPr>
            <a:r>
              <a:rPr lang="en-US" sz="1600" b="1" i="1">
                <a:solidFill>
                  <a:schemeClr val="accent2"/>
                </a:solidFill>
              </a:rPr>
              <a:t>provider for DoD</a:t>
            </a:r>
          </a:p>
        </p:txBody>
      </p:sp>
      <p:grpSp>
        <p:nvGrpSpPr>
          <p:cNvPr id="113681" name="Group 22"/>
          <p:cNvGrpSpPr>
            <a:grpSpLocks/>
          </p:cNvGrpSpPr>
          <p:nvPr/>
        </p:nvGrpSpPr>
        <p:grpSpPr bwMode="auto">
          <a:xfrm>
            <a:off x="1879600" y="1292225"/>
            <a:ext cx="2616200" cy="2235200"/>
            <a:chOff x="114" y="744"/>
            <a:chExt cx="1648" cy="1408"/>
          </a:xfrm>
        </p:grpSpPr>
        <p:pic>
          <p:nvPicPr>
            <p:cNvPr id="113691" name="Picture 23" descr="First SXI image, Sept 7, 2001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86" y="1104"/>
              <a:ext cx="678" cy="601"/>
            </a:xfrm>
            <a:prstGeom prst="rect">
              <a:avLst/>
            </a:prstGeom>
            <a:noFill/>
            <a:ln w="9525">
              <a:solidFill>
                <a:srgbClr val="151C77"/>
              </a:solidFill>
              <a:miter lim="800000"/>
              <a:headEnd/>
              <a:tailEnd/>
            </a:ln>
          </p:spPr>
        </p:pic>
        <p:sp>
          <p:nvSpPr>
            <p:cNvPr id="113692" name="Text Box 24"/>
            <p:cNvSpPr txBox="1">
              <a:spLocks noChangeArrowheads="1"/>
            </p:cNvSpPr>
            <p:nvPr/>
          </p:nvSpPr>
          <p:spPr bwMode="auto">
            <a:xfrm>
              <a:off x="114" y="744"/>
              <a:ext cx="1648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i="1">
                  <a:solidFill>
                    <a:schemeClr val="accent2"/>
                  </a:solidFill>
                </a:rPr>
                <a:t>Environmental Inputs </a:t>
              </a:r>
            </a:p>
            <a:p>
              <a:r>
                <a:rPr lang="en-US" sz="1600" b="1" i="1">
                  <a:solidFill>
                    <a:schemeClr val="accent2"/>
                  </a:solidFill>
                </a:rPr>
                <a:t>(DoD, Civil, International)</a:t>
              </a:r>
              <a:endParaRPr lang="en-US" sz="1600" b="1"/>
            </a:p>
          </p:txBody>
        </p:sp>
        <p:pic>
          <p:nvPicPr>
            <p:cNvPr id="113693" name="Picture 25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864" y="1107"/>
              <a:ext cx="720" cy="501"/>
            </a:xfrm>
            <a:prstGeom prst="rect">
              <a:avLst/>
            </a:prstGeom>
            <a:noFill/>
            <a:ln w="9525" algn="ctr">
              <a:solidFill>
                <a:srgbClr val="151C77"/>
              </a:solidFill>
              <a:miter lim="800000"/>
              <a:headEnd/>
              <a:tailEnd/>
            </a:ln>
          </p:spPr>
        </p:pic>
        <p:pic>
          <p:nvPicPr>
            <p:cNvPr id="113694" name="Picture 26" descr="dsmp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86" y="1704"/>
              <a:ext cx="678" cy="438"/>
            </a:xfrm>
            <a:prstGeom prst="rect">
              <a:avLst/>
            </a:prstGeom>
            <a:noFill/>
            <a:ln w="9525">
              <a:solidFill>
                <a:srgbClr val="151C77"/>
              </a:solidFill>
              <a:miter lim="800000"/>
              <a:headEnd/>
              <a:tailEnd/>
            </a:ln>
          </p:spPr>
        </p:pic>
        <p:graphicFrame>
          <p:nvGraphicFramePr>
            <p:cNvPr id="113666" name="Object 2"/>
            <p:cNvGraphicFramePr>
              <a:graphicFrameLocks noChangeAspect="1"/>
            </p:cNvGraphicFramePr>
            <p:nvPr/>
          </p:nvGraphicFramePr>
          <p:xfrm>
            <a:off x="864" y="1608"/>
            <a:ext cx="720" cy="544"/>
          </p:xfrm>
          <a:graphic>
            <a:graphicData uri="http://schemas.openxmlformats.org/presentationml/2006/ole">
              <p:oleObj spid="_x0000_s113666" name="Photo Editor Photo" r:id="rId15" imgW="5485714" imgH="4142857" progId="">
                <p:embed/>
              </p:oleObj>
            </a:graphicData>
          </a:graphic>
        </p:graphicFrame>
      </p:grpSp>
      <p:pic>
        <p:nvPicPr>
          <p:cNvPr id="113682" name="Picture 28" descr="JFCC SPACE Patch Final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708400"/>
            <a:ext cx="12255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3" name="Picture 29" descr="614 AOC Patch (transparent background)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4800" y="5203825"/>
            <a:ext cx="10144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84" name="Title 35"/>
          <p:cNvSpPr>
            <a:spLocks noGrp="1"/>
          </p:cNvSpPr>
          <p:nvPr>
            <p:ph type="title"/>
          </p:nvPr>
        </p:nvSpPr>
        <p:spPr>
          <a:xfrm>
            <a:off x="1701800" y="190500"/>
            <a:ext cx="7277100" cy="1168400"/>
          </a:xfrm>
        </p:spPr>
        <p:txBody>
          <a:bodyPr/>
          <a:lstStyle/>
          <a:p>
            <a:pPr eaLnBrk="1" hangingPunct="1"/>
            <a:r>
              <a:rPr lang="en-US" sz="3200" smtClean="0"/>
              <a:t>DoD Space Weather Services</a:t>
            </a:r>
            <a:br>
              <a:rPr lang="en-US" sz="3200" smtClean="0"/>
            </a:br>
            <a:r>
              <a:rPr lang="en-US" sz="2000" smtClean="0"/>
              <a:t>AF Weather:  40+ Years Providing Space Wx for DoD Warfighters</a:t>
            </a:r>
            <a:br>
              <a:rPr lang="en-US" sz="2000" smtClean="0"/>
            </a:br>
            <a:endParaRPr lang="en-US" sz="2000" smtClean="0"/>
          </a:p>
        </p:txBody>
      </p:sp>
      <p:sp>
        <p:nvSpPr>
          <p:cNvPr id="113685" name="Slide Number Placeholder 2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ctr"/>
            <a:fld id="{E555C80F-FA38-4DC1-A4CF-2CC9C7D1B194}" type="slidenum">
              <a:rPr lang="en-US" smtClean="0"/>
              <a:pPr algn="ctr"/>
              <a:t>2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3094" name="Text Box 21"/>
          <p:cNvSpPr txBox="1">
            <a:spLocks noChangeArrowheads="1"/>
          </p:cNvSpPr>
          <p:nvPr/>
        </p:nvSpPr>
        <p:spPr bwMode="auto">
          <a:xfrm>
            <a:off x="4902200" y="4089400"/>
            <a:ext cx="969963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SWPC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3687" name="Picture 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953000" y="3222625"/>
            <a:ext cx="8382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3688" name="Picture 8" descr="AFWAelec-nobkgd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383213" y="2033588"/>
            <a:ext cx="1262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89" name="Text Box 14"/>
          <p:cNvSpPr txBox="1">
            <a:spLocks noChangeArrowheads="1"/>
          </p:cNvSpPr>
          <p:nvPr/>
        </p:nvSpPr>
        <p:spPr bwMode="auto">
          <a:xfrm rot="1142041">
            <a:off x="4637088" y="3013075"/>
            <a:ext cx="203517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1600" b="1" i="1">
                <a:solidFill>
                  <a:schemeClr val="accent2"/>
                </a:solidFill>
              </a:rPr>
              <a:t>Key Partnership</a:t>
            </a:r>
          </a:p>
        </p:txBody>
      </p:sp>
      <p:sp>
        <p:nvSpPr>
          <p:cNvPr id="113690" name="AutoShape 19"/>
          <p:cNvSpPr>
            <a:spLocks noChangeArrowheads="1"/>
          </p:cNvSpPr>
          <p:nvPr/>
        </p:nvSpPr>
        <p:spPr bwMode="auto">
          <a:xfrm rot="1888057">
            <a:off x="4319588" y="1690688"/>
            <a:ext cx="1300162" cy="866775"/>
          </a:xfrm>
          <a:prstGeom prst="rightArrow">
            <a:avLst>
              <a:gd name="adj1" fmla="val 50000"/>
              <a:gd name="adj2" fmla="val 32167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1200" b="1">
                <a:solidFill>
                  <a:schemeClr val="bg1"/>
                </a:solidFill>
              </a:rPr>
              <a:t>Data Received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Content Placeholder 2"/>
          <p:cNvSpPr>
            <a:spLocks noGrp="1"/>
          </p:cNvSpPr>
          <p:nvPr>
            <p:ph idx="1"/>
          </p:nvPr>
        </p:nvSpPr>
        <p:spPr>
          <a:xfrm>
            <a:off x="0" y="1312863"/>
            <a:ext cx="9070975" cy="5006975"/>
          </a:xfrm>
        </p:spPr>
        <p:txBody>
          <a:bodyPr/>
          <a:lstStyle/>
          <a:p>
            <a:r>
              <a:rPr lang="en-US" sz="2400" smtClean="0"/>
              <a:t>Our partner in operations</a:t>
            </a:r>
          </a:p>
          <a:p>
            <a:endParaRPr lang="en-US" sz="1800" smtClean="0"/>
          </a:p>
          <a:p>
            <a:r>
              <a:rPr lang="en-US" sz="2400" smtClean="0"/>
              <a:t>Collaboration with the Community Coordinated Modeling Center (CCMC):  Integrated Space Wx Analysis (iSWA)</a:t>
            </a:r>
          </a:p>
          <a:p>
            <a:pPr lvl="1"/>
            <a:r>
              <a:rPr lang="en-US" sz="1800" smtClean="0"/>
              <a:t>User-friendly data / model displays</a:t>
            </a:r>
          </a:p>
          <a:p>
            <a:pPr lvl="1"/>
            <a:r>
              <a:rPr lang="en-US" sz="1800" smtClean="0"/>
              <a:t>Model Comparisons / Validation</a:t>
            </a:r>
          </a:p>
          <a:p>
            <a:pPr lvl="1"/>
            <a:r>
              <a:rPr lang="en-US" sz="1800" smtClean="0"/>
              <a:t>“Ensemble” displays</a:t>
            </a:r>
          </a:p>
          <a:p>
            <a:pPr lvl="1"/>
            <a:endParaRPr lang="en-US" sz="1800" smtClean="0"/>
          </a:p>
          <a:p>
            <a:r>
              <a:rPr lang="en-US" sz="2400" smtClean="0"/>
              <a:t>DoD Partners:  AF Research Lab, AF Space Command, Space &amp; Missile Systems Center, Electronic Systems Ctr, Naval Research Lab</a:t>
            </a:r>
            <a:endParaRPr lang="en-US" smtClean="0"/>
          </a:p>
          <a:p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Partnerships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F4BFBFD-F24C-4561-92EC-D91CD12AF4B1}" type="slidenum">
              <a:rPr lang="en-US" smtClean="0"/>
              <a:pPr/>
              <a:t>3</a:t>
            </a:fld>
            <a:endParaRPr lang="en-US" smtClean="0">
              <a:solidFill>
                <a:schemeClr val="bg2"/>
              </a:solidFill>
            </a:endParaRPr>
          </a:p>
        </p:txBody>
      </p:sp>
      <p:pic>
        <p:nvPicPr>
          <p:cNvPr id="115716" name="Picture 2" descr="CCMC 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0" y="3738563"/>
            <a:ext cx="18764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4" descr="http://ccmc.gsfc.nasa.gov/images/doma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68900" y="3179763"/>
            <a:ext cx="35750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2" descr="http://t3.gstatic.com/images?q=tbn:S2Fj3cS8BwXqBM:http://sos.noaa.gov/beth/google_earth/noaa_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5325" y="1279525"/>
            <a:ext cx="84137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9" name="Picture 12" descr="Air Force Research Laboratory.pn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9925" y="5357813"/>
            <a:ext cx="1016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0" name="Picture 14" descr="http://t1.gstatic.com/images?q=tbn:QdU9wse1PuKEQM:http://www.wpclipart.com/armed_services/shields_badges/Air_Force_Space_Command_Shield_2.pn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33888" y="5359400"/>
            <a:ext cx="102076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1" name="Picture 18" descr="http://t2.gstatic.com/images?q=tbn:DtYy-YxrIEGRBM:http://www.aiaa.org/events/space/SMSC_logo.gif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0238" y="5384800"/>
            <a:ext cx="981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2" name="Picture 20" descr="http://t2.gstatic.com/images?q=tbn:Ld1KSAlw21C0tM:http://integrator.hanscom.af.mil/2006/April/04272006/ESC%2520logo%25201.jp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61175" y="5364163"/>
            <a:ext cx="9683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3" name="Picture 22" descr="http://t2.gstatic.com/images?q=tbn:EwtGGqzDSnGyoM:http://www.vcu.edu/TAMCV/logo_nrl.gif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61325" y="5373688"/>
            <a:ext cx="101441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ChangeArrowheads="1"/>
          </p:cNvSpPr>
          <p:nvPr/>
        </p:nvSpPr>
        <p:spPr bwMode="auto">
          <a:xfrm>
            <a:off x="1828800" y="76200"/>
            <a:ext cx="7097713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2800" b="1" i="1">
                <a:solidFill>
                  <a:srgbClr val="002060"/>
                </a:solidFill>
              </a:rPr>
              <a:t>AF Weather Space Weather Implementation Plan</a:t>
            </a: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4040188" y="1289050"/>
            <a:ext cx="4976812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spcBef>
                <a:spcPts val="0"/>
              </a:spcBef>
              <a:spcAft>
                <a:spcPts val="60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3200" b="1" dirty="0">
                <a:latin typeface="+mn-lt"/>
              </a:rPr>
              <a:t>Priorities for improving Air Force Weather’s ground-based space environment sensing capability over next 5 years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60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3200" b="1" dirty="0">
                <a:latin typeface="+mn-lt"/>
              </a:rPr>
              <a:t>Priorities for improving analysis and forecast capability</a:t>
            </a:r>
          </a:p>
        </p:txBody>
      </p:sp>
      <p:pic>
        <p:nvPicPr>
          <p:cNvPr id="11776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389063"/>
            <a:ext cx="3821113" cy="490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6524625"/>
            <a:ext cx="1219200" cy="304800"/>
          </a:xfrm>
          <a:noFill/>
        </p:spPr>
        <p:txBody>
          <a:bodyPr/>
          <a:lstStyle/>
          <a:p>
            <a:pPr algn="l" eaLnBrk="1" hangingPunct="1"/>
            <a:fld id="{0D1E1F7A-567A-4665-B42D-9991DB6A37A5}" type="slidenum">
              <a:rPr lang="en-US" smtClean="0"/>
              <a:pPr algn="l" eaLnBrk="1" hangingPunct="1"/>
              <a:t>5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971650" name="Text Box 2"/>
          <p:cNvSpPr txBox="1">
            <a:spLocks noChangeArrowheads="1"/>
          </p:cNvSpPr>
          <p:nvPr/>
        </p:nvSpPr>
        <p:spPr bwMode="auto">
          <a:xfrm>
            <a:off x="2514600" y="3048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-404813" y="354013"/>
            <a:ext cx="9140826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/>
            <a:r>
              <a:rPr lang="en-US" sz="3600" b="1" i="1">
                <a:solidFill>
                  <a:srgbClr val="151C77"/>
                </a:solidFill>
              </a:rPr>
              <a:t>Investing in a Global Solar</a:t>
            </a:r>
          </a:p>
          <a:p>
            <a:pPr algn="r"/>
            <a:r>
              <a:rPr lang="en-US" sz="3600" b="1" i="1">
                <a:solidFill>
                  <a:srgbClr val="151C77"/>
                </a:solidFill>
              </a:rPr>
              <a:t>Observing Network</a:t>
            </a:r>
          </a:p>
        </p:txBody>
      </p:sp>
      <p:grpSp>
        <p:nvGrpSpPr>
          <p:cNvPr id="119812" name="Group 5"/>
          <p:cNvGrpSpPr>
            <a:grpSpLocks/>
          </p:cNvGrpSpPr>
          <p:nvPr/>
        </p:nvGrpSpPr>
        <p:grpSpPr bwMode="auto">
          <a:xfrm>
            <a:off x="865188" y="1295400"/>
            <a:ext cx="8050212" cy="4027488"/>
            <a:chOff x="384" y="960"/>
            <a:chExt cx="5054" cy="2695"/>
          </a:xfrm>
        </p:grpSpPr>
        <p:sp>
          <p:nvSpPr>
            <p:cNvPr id="119849" name="Freeform 6"/>
            <p:cNvSpPr>
              <a:spLocks/>
            </p:cNvSpPr>
            <p:nvPr/>
          </p:nvSpPr>
          <p:spPr bwMode="auto">
            <a:xfrm>
              <a:off x="3075" y="1717"/>
              <a:ext cx="29" cy="36"/>
            </a:xfrm>
            <a:custGeom>
              <a:avLst/>
              <a:gdLst>
                <a:gd name="T0" fmla="*/ 28 w 29"/>
                <a:gd name="T1" fmla="*/ 2 h 36"/>
                <a:gd name="T2" fmla="*/ 28 w 29"/>
                <a:gd name="T3" fmla="*/ 33 h 36"/>
                <a:gd name="T4" fmla="*/ 19 w 29"/>
                <a:gd name="T5" fmla="*/ 35 h 36"/>
                <a:gd name="T6" fmla="*/ 0 w 29"/>
                <a:gd name="T7" fmla="*/ 7 h 36"/>
                <a:gd name="T8" fmla="*/ 11 w 29"/>
                <a:gd name="T9" fmla="*/ 0 h 36"/>
                <a:gd name="T10" fmla="*/ 28 w 29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36"/>
                <a:gd name="T20" fmla="*/ 29 w 2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36">
                  <a:moveTo>
                    <a:pt x="28" y="2"/>
                  </a:moveTo>
                  <a:lnTo>
                    <a:pt x="28" y="33"/>
                  </a:lnTo>
                  <a:lnTo>
                    <a:pt x="19" y="35"/>
                  </a:lnTo>
                  <a:lnTo>
                    <a:pt x="0" y="7"/>
                  </a:lnTo>
                  <a:lnTo>
                    <a:pt x="11" y="0"/>
                  </a:lnTo>
                  <a:lnTo>
                    <a:pt x="28" y="2"/>
                  </a:lnTo>
                </a:path>
              </a:pathLst>
            </a:custGeom>
            <a:solidFill>
              <a:srgbClr val="00B0F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50" name="Freeform 7"/>
            <p:cNvSpPr>
              <a:spLocks/>
            </p:cNvSpPr>
            <p:nvPr/>
          </p:nvSpPr>
          <p:spPr bwMode="auto">
            <a:xfrm>
              <a:off x="3022" y="1660"/>
              <a:ext cx="28" cy="49"/>
            </a:xfrm>
            <a:custGeom>
              <a:avLst/>
              <a:gdLst>
                <a:gd name="T0" fmla="*/ 27 w 28"/>
                <a:gd name="T1" fmla="*/ 0 h 49"/>
                <a:gd name="T2" fmla="*/ 0 w 28"/>
                <a:gd name="T3" fmla="*/ 10 h 49"/>
                <a:gd name="T4" fmla="*/ 4 w 28"/>
                <a:gd name="T5" fmla="*/ 48 h 49"/>
                <a:gd name="T6" fmla="*/ 22 w 28"/>
                <a:gd name="T7" fmla="*/ 43 h 49"/>
                <a:gd name="T8" fmla="*/ 27 w 28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9"/>
                <a:gd name="T17" fmla="*/ 28 w 28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9">
                  <a:moveTo>
                    <a:pt x="27" y="0"/>
                  </a:moveTo>
                  <a:lnTo>
                    <a:pt x="0" y="10"/>
                  </a:lnTo>
                  <a:lnTo>
                    <a:pt x="4" y="48"/>
                  </a:lnTo>
                  <a:lnTo>
                    <a:pt x="22" y="43"/>
                  </a:lnTo>
                  <a:lnTo>
                    <a:pt x="27" y="0"/>
                  </a:lnTo>
                </a:path>
              </a:pathLst>
            </a:custGeom>
            <a:solidFill>
              <a:srgbClr val="00B0F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51" name="Freeform 8"/>
            <p:cNvSpPr>
              <a:spLocks/>
            </p:cNvSpPr>
            <p:nvPr/>
          </p:nvSpPr>
          <p:spPr bwMode="auto">
            <a:xfrm>
              <a:off x="5256" y="3338"/>
              <a:ext cx="54" cy="75"/>
            </a:xfrm>
            <a:custGeom>
              <a:avLst/>
              <a:gdLst>
                <a:gd name="T0" fmla="*/ 0 w 54"/>
                <a:gd name="T1" fmla="*/ 0 h 75"/>
                <a:gd name="T2" fmla="*/ 11 w 54"/>
                <a:gd name="T3" fmla="*/ 0 h 75"/>
                <a:gd name="T4" fmla="*/ 24 w 54"/>
                <a:gd name="T5" fmla="*/ 9 h 75"/>
                <a:gd name="T6" fmla="*/ 53 w 54"/>
                <a:gd name="T7" fmla="*/ 9 h 75"/>
                <a:gd name="T8" fmla="*/ 49 w 54"/>
                <a:gd name="T9" fmla="*/ 22 h 75"/>
                <a:gd name="T10" fmla="*/ 53 w 54"/>
                <a:gd name="T11" fmla="*/ 36 h 75"/>
                <a:gd name="T12" fmla="*/ 43 w 54"/>
                <a:gd name="T13" fmla="*/ 36 h 75"/>
                <a:gd name="T14" fmla="*/ 41 w 54"/>
                <a:gd name="T15" fmla="*/ 39 h 75"/>
                <a:gd name="T16" fmla="*/ 36 w 54"/>
                <a:gd name="T17" fmla="*/ 40 h 75"/>
                <a:gd name="T18" fmla="*/ 41 w 54"/>
                <a:gd name="T19" fmla="*/ 74 h 75"/>
                <a:gd name="T20" fmla="*/ 24 w 54"/>
                <a:gd name="T21" fmla="*/ 72 h 75"/>
                <a:gd name="T22" fmla="*/ 10 w 54"/>
                <a:gd name="T23" fmla="*/ 61 h 75"/>
                <a:gd name="T24" fmla="*/ 10 w 54"/>
                <a:gd name="T25" fmla="*/ 39 h 75"/>
                <a:gd name="T26" fmla="*/ 10 w 54"/>
                <a:gd name="T27" fmla="*/ 29 h 75"/>
                <a:gd name="T28" fmla="*/ 0 w 54"/>
                <a:gd name="T29" fmla="*/ 22 h 75"/>
                <a:gd name="T30" fmla="*/ 0 w 54"/>
                <a:gd name="T31" fmla="*/ 0 h 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75"/>
                <a:gd name="T50" fmla="*/ 54 w 54"/>
                <a:gd name="T51" fmla="*/ 75 h 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75">
                  <a:moveTo>
                    <a:pt x="0" y="0"/>
                  </a:moveTo>
                  <a:lnTo>
                    <a:pt x="11" y="0"/>
                  </a:lnTo>
                  <a:lnTo>
                    <a:pt x="24" y="9"/>
                  </a:lnTo>
                  <a:lnTo>
                    <a:pt x="53" y="9"/>
                  </a:lnTo>
                  <a:lnTo>
                    <a:pt x="49" y="22"/>
                  </a:lnTo>
                  <a:lnTo>
                    <a:pt x="53" y="36"/>
                  </a:lnTo>
                  <a:lnTo>
                    <a:pt x="43" y="36"/>
                  </a:lnTo>
                  <a:lnTo>
                    <a:pt x="41" y="39"/>
                  </a:lnTo>
                  <a:lnTo>
                    <a:pt x="36" y="40"/>
                  </a:lnTo>
                  <a:lnTo>
                    <a:pt x="41" y="74"/>
                  </a:lnTo>
                  <a:lnTo>
                    <a:pt x="24" y="72"/>
                  </a:lnTo>
                  <a:lnTo>
                    <a:pt x="10" y="61"/>
                  </a:lnTo>
                  <a:lnTo>
                    <a:pt x="10" y="39"/>
                  </a:lnTo>
                  <a:lnTo>
                    <a:pt x="10" y="29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00B0F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52" name="Freeform 9"/>
            <p:cNvSpPr>
              <a:spLocks/>
            </p:cNvSpPr>
            <p:nvPr/>
          </p:nvSpPr>
          <p:spPr bwMode="auto">
            <a:xfrm>
              <a:off x="5352" y="2556"/>
              <a:ext cx="86" cy="80"/>
            </a:xfrm>
            <a:custGeom>
              <a:avLst/>
              <a:gdLst>
                <a:gd name="T0" fmla="*/ 14 w 86"/>
                <a:gd name="T1" fmla="*/ 29 h 80"/>
                <a:gd name="T2" fmla="*/ 0 w 86"/>
                <a:gd name="T3" fmla="*/ 64 h 80"/>
                <a:gd name="T4" fmla="*/ 5 w 86"/>
                <a:gd name="T5" fmla="*/ 77 h 80"/>
                <a:gd name="T6" fmla="*/ 30 w 86"/>
                <a:gd name="T7" fmla="*/ 79 h 80"/>
                <a:gd name="T8" fmla="*/ 50 w 86"/>
                <a:gd name="T9" fmla="*/ 79 h 80"/>
                <a:gd name="T10" fmla="*/ 57 w 86"/>
                <a:gd name="T11" fmla="*/ 66 h 80"/>
                <a:gd name="T12" fmla="*/ 63 w 86"/>
                <a:gd name="T13" fmla="*/ 52 h 80"/>
                <a:gd name="T14" fmla="*/ 85 w 86"/>
                <a:gd name="T15" fmla="*/ 52 h 80"/>
                <a:gd name="T16" fmla="*/ 81 w 86"/>
                <a:gd name="T17" fmla="*/ 32 h 80"/>
                <a:gd name="T18" fmla="*/ 81 w 86"/>
                <a:gd name="T19" fmla="*/ 12 h 80"/>
                <a:gd name="T20" fmla="*/ 60 w 86"/>
                <a:gd name="T21" fmla="*/ 0 h 80"/>
                <a:gd name="T22" fmla="*/ 55 w 86"/>
                <a:gd name="T23" fmla="*/ 22 h 80"/>
                <a:gd name="T24" fmla="*/ 71 w 86"/>
                <a:gd name="T25" fmla="*/ 37 h 80"/>
                <a:gd name="T26" fmla="*/ 48 w 86"/>
                <a:gd name="T27" fmla="*/ 37 h 80"/>
                <a:gd name="T28" fmla="*/ 41 w 86"/>
                <a:gd name="T29" fmla="*/ 46 h 80"/>
                <a:gd name="T30" fmla="*/ 14 w 86"/>
                <a:gd name="T31" fmla="*/ 29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6"/>
                <a:gd name="T49" fmla="*/ 0 h 80"/>
                <a:gd name="T50" fmla="*/ 86 w 86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6" h="80">
                  <a:moveTo>
                    <a:pt x="14" y="29"/>
                  </a:moveTo>
                  <a:lnTo>
                    <a:pt x="0" y="64"/>
                  </a:lnTo>
                  <a:lnTo>
                    <a:pt x="5" y="77"/>
                  </a:lnTo>
                  <a:lnTo>
                    <a:pt x="30" y="79"/>
                  </a:lnTo>
                  <a:lnTo>
                    <a:pt x="50" y="79"/>
                  </a:lnTo>
                  <a:lnTo>
                    <a:pt x="57" y="66"/>
                  </a:lnTo>
                  <a:lnTo>
                    <a:pt x="63" y="52"/>
                  </a:lnTo>
                  <a:lnTo>
                    <a:pt x="85" y="52"/>
                  </a:lnTo>
                  <a:lnTo>
                    <a:pt x="81" y="32"/>
                  </a:lnTo>
                  <a:lnTo>
                    <a:pt x="81" y="12"/>
                  </a:lnTo>
                  <a:lnTo>
                    <a:pt x="60" y="0"/>
                  </a:lnTo>
                  <a:lnTo>
                    <a:pt x="55" y="22"/>
                  </a:lnTo>
                  <a:lnTo>
                    <a:pt x="71" y="37"/>
                  </a:lnTo>
                  <a:lnTo>
                    <a:pt x="48" y="37"/>
                  </a:lnTo>
                  <a:lnTo>
                    <a:pt x="41" y="46"/>
                  </a:lnTo>
                  <a:lnTo>
                    <a:pt x="14" y="29"/>
                  </a:lnTo>
                </a:path>
              </a:pathLst>
            </a:custGeom>
            <a:solidFill>
              <a:srgbClr val="00B0F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853" name="Group 10"/>
            <p:cNvGrpSpPr>
              <a:grpSpLocks/>
            </p:cNvGrpSpPr>
            <p:nvPr/>
          </p:nvGrpSpPr>
          <p:grpSpPr bwMode="auto">
            <a:xfrm>
              <a:off x="4419" y="1360"/>
              <a:ext cx="998" cy="1945"/>
              <a:chOff x="4419" y="1360"/>
              <a:chExt cx="998" cy="1945"/>
            </a:xfrm>
          </p:grpSpPr>
          <p:grpSp>
            <p:nvGrpSpPr>
              <p:cNvPr id="119868" name="Group 11"/>
              <p:cNvGrpSpPr>
                <a:grpSpLocks/>
              </p:cNvGrpSpPr>
              <p:nvPr/>
            </p:nvGrpSpPr>
            <p:grpSpPr bwMode="auto">
              <a:xfrm>
                <a:off x="4579" y="1558"/>
                <a:ext cx="223" cy="584"/>
                <a:chOff x="4579" y="1558"/>
                <a:chExt cx="223" cy="584"/>
              </a:xfrm>
            </p:grpSpPr>
            <p:sp>
              <p:nvSpPr>
                <p:cNvPr id="119878" name="Freeform 12"/>
                <p:cNvSpPr>
                  <a:spLocks/>
                </p:cNvSpPr>
                <p:nvPr/>
              </p:nvSpPr>
              <p:spPr bwMode="auto">
                <a:xfrm>
                  <a:off x="4579" y="2083"/>
                  <a:ext cx="53" cy="59"/>
                </a:xfrm>
                <a:custGeom>
                  <a:avLst/>
                  <a:gdLst>
                    <a:gd name="T0" fmla="*/ 0 w 53"/>
                    <a:gd name="T1" fmla="*/ 44 h 59"/>
                    <a:gd name="T2" fmla="*/ 9 w 53"/>
                    <a:gd name="T3" fmla="*/ 56 h 59"/>
                    <a:gd name="T4" fmla="*/ 20 w 53"/>
                    <a:gd name="T5" fmla="*/ 53 h 59"/>
                    <a:gd name="T6" fmla="*/ 37 w 53"/>
                    <a:gd name="T7" fmla="*/ 58 h 59"/>
                    <a:gd name="T8" fmla="*/ 50 w 53"/>
                    <a:gd name="T9" fmla="*/ 58 h 59"/>
                    <a:gd name="T10" fmla="*/ 52 w 53"/>
                    <a:gd name="T11" fmla="*/ 38 h 59"/>
                    <a:gd name="T12" fmla="*/ 48 w 53"/>
                    <a:gd name="T13" fmla="*/ 24 h 59"/>
                    <a:gd name="T14" fmla="*/ 39 w 53"/>
                    <a:gd name="T15" fmla="*/ 9 h 59"/>
                    <a:gd name="T16" fmla="*/ 30 w 53"/>
                    <a:gd name="T17" fmla="*/ 9 h 59"/>
                    <a:gd name="T18" fmla="*/ 26 w 53"/>
                    <a:gd name="T19" fmla="*/ 0 h 59"/>
                    <a:gd name="T20" fmla="*/ 13 w 53"/>
                    <a:gd name="T21" fmla="*/ 0 h 59"/>
                    <a:gd name="T22" fmla="*/ 13 w 53"/>
                    <a:gd name="T23" fmla="*/ 17 h 59"/>
                    <a:gd name="T24" fmla="*/ 0 w 53"/>
                    <a:gd name="T25" fmla="*/ 44 h 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3"/>
                    <a:gd name="T40" fmla="*/ 0 h 59"/>
                    <a:gd name="T41" fmla="*/ 53 w 53"/>
                    <a:gd name="T42" fmla="*/ 59 h 5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3" h="59">
                      <a:moveTo>
                        <a:pt x="0" y="44"/>
                      </a:moveTo>
                      <a:lnTo>
                        <a:pt x="9" y="56"/>
                      </a:lnTo>
                      <a:lnTo>
                        <a:pt x="20" y="53"/>
                      </a:lnTo>
                      <a:lnTo>
                        <a:pt x="37" y="58"/>
                      </a:lnTo>
                      <a:lnTo>
                        <a:pt x="50" y="58"/>
                      </a:lnTo>
                      <a:lnTo>
                        <a:pt x="52" y="38"/>
                      </a:lnTo>
                      <a:lnTo>
                        <a:pt x="48" y="24"/>
                      </a:lnTo>
                      <a:lnTo>
                        <a:pt x="39" y="9"/>
                      </a:lnTo>
                      <a:lnTo>
                        <a:pt x="30" y="9"/>
                      </a:lnTo>
                      <a:lnTo>
                        <a:pt x="26" y="0"/>
                      </a:lnTo>
                      <a:lnTo>
                        <a:pt x="13" y="0"/>
                      </a:lnTo>
                      <a:lnTo>
                        <a:pt x="13" y="17"/>
                      </a:lnTo>
                      <a:lnTo>
                        <a:pt x="0" y="44"/>
                      </a:lnTo>
                    </a:path>
                  </a:pathLst>
                </a:custGeom>
                <a:solidFill>
                  <a:srgbClr val="00B0F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79" name="Freeform 13"/>
                <p:cNvSpPr>
                  <a:spLocks/>
                </p:cNvSpPr>
                <p:nvPr/>
              </p:nvSpPr>
              <p:spPr bwMode="auto">
                <a:xfrm>
                  <a:off x="4722" y="1979"/>
                  <a:ext cx="50" cy="75"/>
                </a:xfrm>
                <a:custGeom>
                  <a:avLst/>
                  <a:gdLst>
                    <a:gd name="T0" fmla="*/ 11 w 50"/>
                    <a:gd name="T1" fmla="*/ 0 h 75"/>
                    <a:gd name="T2" fmla="*/ 33 w 50"/>
                    <a:gd name="T3" fmla="*/ 2 h 75"/>
                    <a:gd name="T4" fmla="*/ 40 w 50"/>
                    <a:gd name="T5" fmla="*/ 22 h 75"/>
                    <a:gd name="T6" fmla="*/ 49 w 50"/>
                    <a:gd name="T7" fmla="*/ 34 h 75"/>
                    <a:gd name="T8" fmla="*/ 42 w 50"/>
                    <a:gd name="T9" fmla="*/ 42 h 75"/>
                    <a:gd name="T10" fmla="*/ 49 w 50"/>
                    <a:gd name="T11" fmla="*/ 54 h 75"/>
                    <a:gd name="T12" fmla="*/ 46 w 50"/>
                    <a:gd name="T13" fmla="*/ 67 h 75"/>
                    <a:gd name="T14" fmla="*/ 37 w 50"/>
                    <a:gd name="T15" fmla="*/ 74 h 75"/>
                    <a:gd name="T16" fmla="*/ 23 w 50"/>
                    <a:gd name="T17" fmla="*/ 72 h 75"/>
                    <a:gd name="T18" fmla="*/ 14 w 50"/>
                    <a:gd name="T19" fmla="*/ 72 h 75"/>
                    <a:gd name="T20" fmla="*/ 8 w 50"/>
                    <a:gd name="T21" fmla="*/ 63 h 75"/>
                    <a:gd name="T22" fmla="*/ 4 w 50"/>
                    <a:gd name="T23" fmla="*/ 52 h 75"/>
                    <a:gd name="T24" fmla="*/ 4 w 50"/>
                    <a:gd name="T25" fmla="*/ 40 h 75"/>
                    <a:gd name="T26" fmla="*/ 0 w 50"/>
                    <a:gd name="T27" fmla="*/ 25 h 75"/>
                    <a:gd name="T28" fmla="*/ 11 w 50"/>
                    <a:gd name="T29" fmla="*/ 0 h 7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0"/>
                    <a:gd name="T46" fmla="*/ 0 h 75"/>
                    <a:gd name="T47" fmla="*/ 50 w 50"/>
                    <a:gd name="T48" fmla="*/ 75 h 7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0" h="75">
                      <a:moveTo>
                        <a:pt x="11" y="0"/>
                      </a:moveTo>
                      <a:lnTo>
                        <a:pt x="33" y="2"/>
                      </a:lnTo>
                      <a:lnTo>
                        <a:pt x="40" y="22"/>
                      </a:lnTo>
                      <a:lnTo>
                        <a:pt x="49" y="34"/>
                      </a:lnTo>
                      <a:lnTo>
                        <a:pt x="42" y="42"/>
                      </a:lnTo>
                      <a:lnTo>
                        <a:pt x="49" y="54"/>
                      </a:lnTo>
                      <a:lnTo>
                        <a:pt x="46" y="67"/>
                      </a:lnTo>
                      <a:lnTo>
                        <a:pt x="37" y="74"/>
                      </a:lnTo>
                      <a:lnTo>
                        <a:pt x="23" y="72"/>
                      </a:lnTo>
                      <a:lnTo>
                        <a:pt x="14" y="72"/>
                      </a:lnTo>
                      <a:lnTo>
                        <a:pt x="8" y="63"/>
                      </a:lnTo>
                      <a:lnTo>
                        <a:pt x="4" y="52"/>
                      </a:lnTo>
                      <a:lnTo>
                        <a:pt x="4" y="40"/>
                      </a:lnTo>
                      <a:lnTo>
                        <a:pt x="0" y="25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00B0F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80" name="Freeform 14"/>
                <p:cNvSpPr>
                  <a:spLocks/>
                </p:cNvSpPr>
                <p:nvPr/>
              </p:nvSpPr>
              <p:spPr bwMode="auto">
                <a:xfrm>
                  <a:off x="4712" y="1558"/>
                  <a:ext cx="90" cy="71"/>
                </a:xfrm>
                <a:custGeom>
                  <a:avLst/>
                  <a:gdLst>
                    <a:gd name="T0" fmla="*/ 13 w 90"/>
                    <a:gd name="T1" fmla="*/ 0 h 71"/>
                    <a:gd name="T2" fmla="*/ 24 w 90"/>
                    <a:gd name="T3" fmla="*/ 11 h 71"/>
                    <a:gd name="T4" fmla="*/ 36 w 90"/>
                    <a:gd name="T5" fmla="*/ 8 h 71"/>
                    <a:gd name="T6" fmla="*/ 52 w 90"/>
                    <a:gd name="T7" fmla="*/ 11 h 71"/>
                    <a:gd name="T8" fmla="*/ 66 w 90"/>
                    <a:gd name="T9" fmla="*/ 11 h 71"/>
                    <a:gd name="T10" fmla="*/ 74 w 90"/>
                    <a:gd name="T11" fmla="*/ 18 h 71"/>
                    <a:gd name="T12" fmla="*/ 83 w 90"/>
                    <a:gd name="T13" fmla="*/ 33 h 71"/>
                    <a:gd name="T14" fmla="*/ 89 w 90"/>
                    <a:gd name="T15" fmla="*/ 40 h 71"/>
                    <a:gd name="T16" fmla="*/ 69 w 90"/>
                    <a:gd name="T17" fmla="*/ 45 h 71"/>
                    <a:gd name="T18" fmla="*/ 63 w 90"/>
                    <a:gd name="T19" fmla="*/ 50 h 71"/>
                    <a:gd name="T20" fmla="*/ 69 w 90"/>
                    <a:gd name="T21" fmla="*/ 59 h 71"/>
                    <a:gd name="T22" fmla="*/ 69 w 90"/>
                    <a:gd name="T23" fmla="*/ 68 h 71"/>
                    <a:gd name="T24" fmla="*/ 47 w 90"/>
                    <a:gd name="T25" fmla="*/ 59 h 71"/>
                    <a:gd name="T26" fmla="*/ 31 w 90"/>
                    <a:gd name="T27" fmla="*/ 52 h 71"/>
                    <a:gd name="T28" fmla="*/ 24 w 90"/>
                    <a:gd name="T29" fmla="*/ 55 h 71"/>
                    <a:gd name="T30" fmla="*/ 24 w 90"/>
                    <a:gd name="T31" fmla="*/ 68 h 71"/>
                    <a:gd name="T32" fmla="*/ 13 w 90"/>
                    <a:gd name="T33" fmla="*/ 70 h 71"/>
                    <a:gd name="T34" fmla="*/ 7 w 90"/>
                    <a:gd name="T35" fmla="*/ 59 h 71"/>
                    <a:gd name="T36" fmla="*/ 6 w 90"/>
                    <a:gd name="T37" fmla="*/ 45 h 71"/>
                    <a:gd name="T38" fmla="*/ 0 w 90"/>
                    <a:gd name="T39" fmla="*/ 43 h 71"/>
                    <a:gd name="T40" fmla="*/ 6 w 90"/>
                    <a:gd name="T41" fmla="*/ 30 h 71"/>
                    <a:gd name="T42" fmla="*/ 14 w 90"/>
                    <a:gd name="T43" fmla="*/ 25 h 71"/>
                    <a:gd name="T44" fmla="*/ 13 w 90"/>
                    <a:gd name="T45" fmla="*/ 0 h 7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0"/>
                    <a:gd name="T70" fmla="*/ 0 h 71"/>
                    <a:gd name="T71" fmla="*/ 90 w 90"/>
                    <a:gd name="T72" fmla="*/ 71 h 7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0" h="71">
                      <a:moveTo>
                        <a:pt x="13" y="0"/>
                      </a:moveTo>
                      <a:lnTo>
                        <a:pt x="24" y="11"/>
                      </a:lnTo>
                      <a:lnTo>
                        <a:pt x="36" y="8"/>
                      </a:lnTo>
                      <a:lnTo>
                        <a:pt x="52" y="11"/>
                      </a:lnTo>
                      <a:lnTo>
                        <a:pt x="66" y="11"/>
                      </a:lnTo>
                      <a:lnTo>
                        <a:pt x="74" y="18"/>
                      </a:lnTo>
                      <a:lnTo>
                        <a:pt x="83" y="33"/>
                      </a:lnTo>
                      <a:lnTo>
                        <a:pt x="89" y="40"/>
                      </a:lnTo>
                      <a:lnTo>
                        <a:pt x="69" y="45"/>
                      </a:lnTo>
                      <a:lnTo>
                        <a:pt x="63" y="50"/>
                      </a:lnTo>
                      <a:lnTo>
                        <a:pt x="69" y="59"/>
                      </a:lnTo>
                      <a:lnTo>
                        <a:pt x="69" y="68"/>
                      </a:lnTo>
                      <a:lnTo>
                        <a:pt x="47" y="59"/>
                      </a:lnTo>
                      <a:lnTo>
                        <a:pt x="31" y="52"/>
                      </a:lnTo>
                      <a:lnTo>
                        <a:pt x="24" y="55"/>
                      </a:lnTo>
                      <a:lnTo>
                        <a:pt x="24" y="68"/>
                      </a:lnTo>
                      <a:lnTo>
                        <a:pt x="13" y="70"/>
                      </a:lnTo>
                      <a:lnTo>
                        <a:pt x="7" y="59"/>
                      </a:lnTo>
                      <a:lnTo>
                        <a:pt x="6" y="45"/>
                      </a:lnTo>
                      <a:lnTo>
                        <a:pt x="0" y="43"/>
                      </a:lnTo>
                      <a:lnTo>
                        <a:pt x="6" y="30"/>
                      </a:lnTo>
                      <a:lnTo>
                        <a:pt x="14" y="25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00B0F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9869" name="Freeform 15"/>
              <p:cNvSpPr>
                <a:spLocks/>
              </p:cNvSpPr>
              <p:nvPr/>
            </p:nvSpPr>
            <p:spPr bwMode="auto">
              <a:xfrm>
                <a:off x="4788" y="2739"/>
                <a:ext cx="629" cy="566"/>
              </a:xfrm>
              <a:custGeom>
                <a:avLst/>
                <a:gdLst>
                  <a:gd name="T0" fmla="*/ 485 w 629"/>
                  <a:gd name="T1" fmla="*/ 46 h 566"/>
                  <a:gd name="T2" fmla="*/ 509 w 629"/>
                  <a:gd name="T3" fmla="*/ 66 h 566"/>
                  <a:gd name="T4" fmla="*/ 535 w 629"/>
                  <a:gd name="T5" fmla="*/ 150 h 566"/>
                  <a:gd name="T6" fmla="*/ 592 w 629"/>
                  <a:gd name="T7" fmla="*/ 236 h 566"/>
                  <a:gd name="T8" fmla="*/ 628 w 629"/>
                  <a:gd name="T9" fmla="*/ 323 h 566"/>
                  <a:gd name="T10" fmla="*/ 602 w 629"/>
                  <a:gd name="T11" fmla="*/ 405 h 566"/>
                  <a:gd name="T12" fmla="*/ 578 w 629"/>
                  <a:gd name="T13" fmla="*/ 456 h 566"/>
                  <a:gd name="T14" fmla="*/ 562 w 629"/>
                  <a:gd name="T15" fmla="*/ 506 h 566"/>
                  <a:gd name="T16" fmla="*/ 548 w 629"/>
                  <a:gd name="T17" fmla="*/ 536 h 566"/>
                  <a:gd name="T18" fmla="*/ 518 w 629"/>
                  <a:gd name="T19" fmla="*/ 557 h 566"/>
                  <a:gd name="T20" fmla="*/ 469 w 629"/>
                  <a:gd name="T21" fmla="*/ 550 h 566"/>
                  <a:gd name="T22" fmla="*/ 420 w 629"/>
                  <a:gd name="T23" fmla="*/ 536 h 566"/>
                  <a:gd name="T24" fmla="*/ 395 w 629"/>
                  <a:gd name="T25" fmla="*/ 505 h 566"/>
                  <a:gd name="T26" fmla="*/ 387 w 629"/>
                  <a:gd name="T27" fmla="*/ 464 h 566"/>
                  <a:gd name="T28" fmla="*/ 370 w 629"/>
                  <a:gd name="T29" fmla="*/ 446 h 566"/>
                  <a:gd name="T30" fmla="*/ 345 w 629"/>
                  <a:gd name="T31" fmla="*/ 448 h 566"/>
                  <a:gd name="T32" fmla="*/ 320 w 629"/>
                  <a:gd name="T33" fmla="*/ 416 h 566"/>
                  <a:gd name="T34" fmla="*/ 300 w 629"/>
                  <a:gd name="T35" fmla="*/ 412 h 566"/>
                  <a:gd name="T36" fmla="*/ 266 w 629"/>
                  <a:gd name="T37" fmla="*/ 416 h 566"/>
                  <a:gd name="T38" fmla="*/ 239 w 629"/>
                  <a:gd name="T39" fmla="*/ 421 h 566"/>
                  <a:gd name="T40" fmla="*/ 214 w 629"/>
                  <a:gd name="T41" fmla="*/ 439 h 566"/>
                  <a:gd name="T42" fmla="*/ 179 w 629"/>
                  <a:gd name="T43" fmla="*/ 453 h 566"/>
                  <a:gd name="T44" fmla="*/ 143 w 629"/>
                  <a:gd name="T45" fmla="*/ 473 h 566"/>
                  <a:gd name="T46" fmla="*/ 124 w 629"/>
                  <a:gd name="T47" fmla="*/ 481 h 566"/>
                  <a:gd name="T48" fmla="*/ 73 w 629"/>
                  <a:gd name="T49" fmla="*/ 478 h 566"/>
                  <a:gd name="T50" fmla="*/ 61 w 629"/>
                  <a:gd name="T51" fmla="*/ 466 h 566"/>
                  <a:gd name="T52" fmla="*/ 61 w 629"/>
                  <a:gd name="T53" fmla="*/ 405 h 566"/>
                  <a:gd name="T54" fmla="*/ 44 w 629"/>
                  <a:gd name="T55" fmla="*/ 369 h 566"/>
                  <a:gd name="T56" fmla="*/ 27 w 629"/>
                  <a:gd name="T57" fmla="*/ 340 h 566"/>
                  <a:gd name="T58" fmla="*/ 6 w 629"/>
                  <a:gd name="T59" fmla="*/ 236 h 566"/>
                  <a:gd name="T60" fmla="*/ 7 w 629"/>
                  <a:gd name="T61" fmla="*/ 202 h 566"/>
                  <a:gd name="T62" fmla="*/ 53 w 629"/>
                  <a:gd name="T63" fmla="*/ 184 h 566"/>
                  <a:gd name="T64" fmla="*/ 86 w 629"/>
                  <a:gd name="T65" fmla="*/ 179 h 566"/>
                  <a:gd name="T66" fmla="*/ 104 w 629"/>
                  <a:gd name="T67" fmla="*/ 170 h 566"/>
                  <a:gd name="T68" fmla="*/ 116 w 629"/>
                  <a:gd name="T69" fmla="*/ 140 h 566"/>
                  <a:gd name="T70" fmla="*/ 111 w 629"/>
                  <a:gd name="T71" fmla="*/ 125 h 566"/>
                  <a:gd name="T72" fmla="*/ 156 w 629"/>
                  <a:gd name="T73" fmla="*/ 84 h 566"/>
                  <a:gd name="T74" fmla="*/ 192 w 629"/>
                  <a:gd name="T75" fmla="*/ 53 h 566"/>
                  <a:gd name="T76" fmla="*/ 223 w 629"/>
                  <a:gd name="T77" fmla="*/ 75 h 566"/>
                  <a:gd name="T78" fmla="*/ 247 w 629"/>
                  <a:gd name="T79" fmla="*/ 51 h 566"/>
                  <a:gd name="T80" fmla="*/ 272 w 629"/>
                  <a:gd name="T81" fmla="*/ 24 h 566"/>
                  <a:gd name="T82" fmla="*/ 298 w 629"/>
                  <a:gd name="T83" fmla="*/ 7 h 566"/>
                  <a:gd name="T84" fmla="*/ 339 w 629"/>
                  <a:gd name="T85" fmla="*/ 12 h 566"/>
                  <a:gd name="T86" fmla="*/ 353 w 629"/>
                  <a:gd name="T87" fmla="*/ 32 h 566"/>
                  <a:gd name="T88" fmla="*/ 353 w 629"/>
                  <a:gd name="T89" fmla="*/ 59 h 566"/>
                  <a:gd name="T90" fmla="*/ 389 w 629"/>
                  <a:gd name="T91" fmla="*/ 105 h 566"/>
                  <a:gd name="T92" fmla="*/ 419 w 629"/>
                  <a:gd name="T93" fmla="*/ 118 h 566"/>
                  <a:gd name="T94" fmla="*/ 443 w 629"/>
                  <a:gd name="T95" fmla="*/ 75 h 566"/>
                  <a:gd name="T96" fmla="*/ 450 w 629"/>
                  <a:gd name="T97" fmla="*/ 0 h 56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29"/>
                  <a:gd name="T148" fmla="*/ 0 h 566"/>
                  <a:gd name="T149" fmla="*/ 629 w 629"/>
                  <a:gd name="T150" fmla="*/ 566 h 56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29" h="566">
                    <a:moveTo>
                      <a:pt x="450" y="0"/>
                    </a:moveTo>
                    <a:lnTo>
                      <a:pt x="485" y="0"/>
                    </a:lnTo>
                    <a:lnTo>
                      <a:pt x="485" y="46"/>
                    </a:lnTo>
                    <a:lnTo>
                      <a:pt x="497" y="59"/>
                    </a:lnTo>
                    <a:lnTo>
                      <a:pt x="501" y="66"/>
                    </a:lnTo>
                    <a:lnTo>
                      <a:pt x="509" y="66"/>
                    </a:lnTo>
                    <a:lnTo>
                      <a:pt x="512" y="75"/>
                    </a:lnTo>
                    <a:lnTo>
                      <a:pt x="516" y="120"/>
                    </a:lnTo>
                    <a:lnTo>
                      <a:pt x="535" y="150"/>
                    </a:lnTo>
                    <a:lnTo>
                      <a:pt x="562" y="192"/>
                    </a:lnTo>
                    <a:lnTo>
                      <a:pt x="562" y="199"/>
                    </a:lnTo>
                    <a:lnTo>
                      <a:pt x="592" y="236"/>
                    </a:lnTo>
                    <a:lnTo>
                      <a:pt x="592" y="242"/>
                    </a:lnTo>
                    <a:lnTo>
                      <a:pt x="622" y="271"/>
                    </a:lnTo>
                    <a:lnTo>
                      <a:pt x="628" y="323"/>
                    </a:lnTo>
                    <a:lnTo>
                      <a:pt x="622" y="372"/>
                    </a:lnTo>
                    <a:lnTo>
                      <a:pt x="612" y="394"/>
                    </a:lnTo>
                    <a:lnTo>
                      <a:pt x="602" y="405"/>
                    </a:lnTo>
                    <a:lnTo>
                      <a:pt x="598" y="427"/>
                    </a:lnTo>
                    <a:lnTo>
                      <a:pt x="586" y="448"/>
                    </a:lnTo>
                    <a:lnTo>
                      <a:pt x="578" y="456"/>
                    </a:lnTo>
                    <a:lnTo>
                      <a:pt x="579" y="464"/>
                    </a:lnTo>
                    <a:lnTo>
                      <a:pt x="568" y="478"/>
                    </a:lnTo>
                    <a:lnTo>
                      <a:pt x="562" y="506"/>
                    </a:lnTo>
                    <a:lnTo>
                      <a:pt x="561" y="523"/>
                    </a:lnTo>
                    <a:lnTo>
                      <a:pt x="549" y="530"/>
                    </a:lnTo>
                    <a:lnTo>
                      <a:pt x="548" y="536"/>
                    </a:lnTo>
                    <a:lnTo>
                      <a:pt x="540" y="550"/>
                    </a:lnTo>
                    <a:lnTo>
                      <a:pt x="527" y="552"/>
                    </a:lnTo>
                    <a:lnTo>
                      <a:pt x="518" y="557"/>
                    </a:lnTo>
                    <a:lnTo>
                      <a:pt x="505" y="565"/>
                    </a:lnTo>
                    <a:lnTo>
                      <a:pt x="488" y="547"/>
                    </a:lnTo>
                    <a:lnTo>
                      <a:pt x="469" y="550"/>
                    </a:lnTo>
                    <a:lnTo>
                      <a:pt x="463" y="550"/>
                    </a:lnTo>
                    <a:lnTo>
                      <a:pt x="438" y="554"/>
                    </a:lnTo>
                    <a:lnTo>
                      <a:pt x="420" y="536"/>
                    </a:lnTo>
                    <a:lnTo>
                      <a:pt x="410" y="518"/>
                    </a:lnTo>
                    <a:lnTo>
                      <a:pt x="402" y="520"/>
                    </a:lnTo>
                    <a:lnTo>
                      <a:pt x="395" y="505"/>
                    </a:lnTo>
                    <a:lnTo>
                      <a:pt x="392" y="491"/>
                    </a:lnTo>
                    <a:lnTo>
                      <a:pt x="387" y="486"/>
                    </a:lnTo>
                    <a:lnTo>
                      <a:pt x="387" y="464"/>
                    </a:lnTo>
                    <a:lnTo>
                      <a:pt x="389" y="451"/>
                    </a:lnTo>
                    <a:lnTo>
                      <a:pt x="386" y="441"/>
                    </a:lnTo>
                    <a:lnTo>
                      <a:pt x="370" y="446"/>
                    </a:lnTo>
                    <a:lnTo>
                      <a:pt x="363" y="448"/>
                    </a:lnTo>
                    <a:lnTo>
                      <a:pt x="350" y="448"/>
                    </a:lnTo>
                    <a:lnTo>
                      <a:pt x="345" y="448"/>
                    </a:lnTo>
                    <a:lnTo>
                      <a:pt x="339" y="448"/>
                    </a:lnTo>
                    <a:lnTo>
                      <a:pt x="330" y="434"/>
                    </a:lnTo>
                    <a:lnTo>
                      <a:pt x="320" y="416"/>
                    </a:lnTo>
                    <a:lnTo>
                      <a:pt x="319" y="419"/>
                    </a:lnTo>
                    <a:lnTo>
                      <a:pt x="302" y="419"/>
                    </a:lnTo>
                    <a:lnTo>
                      <a:pt x="300" y="412"/>
                    </a:lnTo>
                    <a:lnTo>
                      <a:pt x="290" y="419"/>
                    </a:lnTo>
                    <a:lnTo>
                      <a:pt x="281" y="416"/>
                    </a:lnTo>
                    <a:lnTo>
                      <a:pt x="266" y="416"/>
                    </a:lnTo>
                    <a:lnTo>
                      <a:pt x="257" y="412"/>
                    </a:lnTo>
                    <a:lnTo>
                      <a:pt x="253" y="419"/>
                    </a:lnTo>
                    <a:lnTo>
                      <a:pt x="239" y="421"/>
                    </a:lnTo>
                    <a:lnTo>
                      <a:pt x="234" y="416"/>
                    </a:lnTo>
                    <a:lnTo>
                      <a:pt x="226" y="427"/>
                    </a:lnTo>
                    <a:lnTo>
                      <a:pt x="214" y="439"/>
                    </a:lnTo>
                    <a:lnTo>
                      <a:pt x="207" y="439"/>
                    </a:lnTo>
                    <a:lnTo>
                      <a:pt x="196" y="453"/>
                    </a:lnTo>
                    <a:lnTo>
                      <a:pt x="179" y="453"/>
                    </a:lnTo>
                    <a:lnTo>
                      <a:pt x="166" y="456"/>
                    </a:lnTo>
                    <a:lnTo>
                      <a:pt x="150" y="464"/>
                    </a:lnTo>
                    <a:lnTo>
                      <a:pt x="143" y="473"/>
                    </a:lnTo>
                    <a:lnTo>
                      <a:pt x="137" y="471"/>
                    </a:lnTo>
                    <a:lnTo>
                      <a:pt x="133" y="479"/>
                    </a:lnTo>
                    <a:lnTo>
                      <a:pt x="124" y="481"/>
                    </a:lnTo>
                    <a:lnTo>
                      <a:pt x="116" y="493"/>
                    </a:lnTo>
                    <a:lnTo>
                      <a:pt x="86" y="493"/>
                    </a:lnTo>
                    <a:lnTo>
                      <a:pt x="73" y="478"/>
                    </a:lnTo>
                    <a:lnTo>
                      <a:pt x="70" y="471"/>
                    </a:lnTo>
                    <a:lnTo>
                      <a:pt x="67" y="478"/>
                    </a:lnTo>
                    <a:lnTo>
                      <a:pt x="61" y="466"/>
                    </a:lnTo>
                    <a:lnTo>
                      <a:pt x="63" y="436"/>
                    </a:lnTo>
                    <a:lnTo>
                      <a:pt x="67" y="419"/>
                    </a:lnTo>
                    <a:lnTo>
                      <a:pt x="61" y="405"/>
                    </a:lnTo>
                    <a:lnTo>
                      <a:pt x="56" y="392"/>
                    </a:lnTo>
                    <a:lnTo>
                      <a:pt x="54" y="375"/>
                    </a:lnTo>
                    <a:lnTo>
                      <a:pt x="44" y="369"/>
                    </a:lnTo>
                    <a:lnTo>
                      <a:pt x="43" y="367"/>
                    </a:lnTo>
                    <a:lnTo>
                      <a:pt x="41" y="360"/>
                    </a:lnTo>
                    <a:lnTo>
                      <a:pt x="27" y="340"/>
                    </a:lnTo>
                    <a:lnTo>
                      <a:pt x="11" y="290"/>
                    </a:lnTo>
                    <a:lnTo>
                      <a:pt x="6" y="256"/>
                    </a:lnTo>
                    <a:lnTo>
                      <a:pt x="6" y="236"/>
                    </a:lnTo>
                    <a:lnTo>
                      <a:pt x="0" y="229"/>
                    </a:lnTo>
                    <a:lnTo>
                      <a:pt x="1" y="211"/>
                    </a:lnTo>
                    <a:lnTo>
                      <a:pt x="7" y="202"/>
                    </a:lnTo>
                    <a:lnTo>
                      <a:pt x="27" y="177"/>
                    </a:lnTo>
                    <a:lnTo>
                      <a:pt x="48" y="179"/>
                    </a:lnTo>
                    <a:lnTo>
                      <a:pt x="53" y="184"/>
                    </a:lnTo>
                    <a:lnTo>
                      <a:pt x="78" y="184"/>
                    </a:lnTo>
                    <a:lnTo>
                      <a:pt x="80" y="177"/>
                    </a:lnTo>
                    <a:lnTo>
                      <a:pt x="86" y="179"/>
                    </a:lnTo>
                    <a:lnTo>
                      <a:pt x="93" y="172"/>
                    </a:lnTo>
                    <a:lnTo>
                      <a:pt x="99" y="175"/>
                    </a:lnTo>
                    <a:lnTo>
                      <a:pt x="104" y="170"/>
                    </a:lnTo>
                    <a:lnTo>
                      <a:pt x="103" y="163"/>
                    </a:lnTo>
                    <a:lnTo>
                      <a:pt x="107" y="147"/>
                    </a:lnTo>
                    <a:lnTo>
                      <a:pt x="116" y="140"/>
                    </a:lnTo>
                    <a:lnTo>
                      <a:pt x="111" y="136"/>
                    </a:lnTo>
                    <a:lnTo>
                      <a:pt x="116" y="132"/>
                    </a:lnTo>
                    <a:lnTo>
                      <a:pt x="111" y="125"/>
                    </a:lnTo>
                    <a:lnTo>
                      <a:pt x="123" y="113"/>
                    </a:lnTo>
                    <a:lnTo>
                      <a:pt x="140" y="111"/>
                    </a:lnTo>
                    <a:lnTo>
                      <a:pt x="156" y="84"/>
                    </a:lnTo>
                    <a:lnTo>
                      <a:pt x="177" y="61"/>
                    </a:lnTo>
                    <a:lnTo>
                      <a:pt x="186" y="59"/>
                    </a:lnTo>
                    <a:lnTo>
                      <a:pt x="192" y="53"/>
                    </a:lnTo>
                    <a:lnTo>
                      <a:pt x="201" y="53"/>
                    </a:lnTo>
                    <a:lnTo>
                      <a:pt x="217" y="73"/>
                    </a:lnTo>
                    <a:lnTo>
                      <a:pt x="223" y="75"/>
                    </a:lnTo>
                    <a:lnTo>
                      <a:pt x="229" y="66"/>
                    </a:lnTo>
                    <a:lnTo>
                      <a:pt x="240" y="53"/>
                    </a:lnTo>
                    <a:lnTo>
                      <a:pt x="247" y="51"/>
                    </a:lnTo>
                    <a:lnTo>
                      <a:pt x="255" y="32"/>
                    </a:lnTo>
                    <a:lnTo>
                      <a:pt x="263" y="29"/>
                    </a:lnTo>
                    <a:lnTo>
                      <a:pt x="272" y="24"/>
                    </a:lnTo>
                    <a:lnTo>
                      <a:pt x="281" y="17"/>
                    </a:lnTo>
                    <a:lnTo>
                      <a:pt x="290" y="17"/>
                    </a:lnTo>
                    <a:lnTo>
                      <a:pt x="298" y="7"/>
                    </a:lnTo>
                    <a:lnTo>
                      <a:pt x="309" y="7"/>
                    </a:lnTo>
                    <a:lnTo>
                      <a:pt x="322" y="7"/>
                    </a:lnTo>
                    <a:lnTo>
                      <a:pt x="339" y="12"/>
                    </a:lnTo>
                    <a:lnTo>
                      <a:pt x="350" y="21"/>
                    </a:lnTo>
                    <a:lnTo>
                      <a:pt x="352" y="27"/>
                    </a:lnTo>
                    <a:lnTo>
                      <a:pt x="353" y="32"/>
                    </a:lnTo>
                    <a:lnTo>
                      <a:pt x="356" y="44"/>
                    </a:lnTo>
                    <a:lnTo>
                      <a:pt x="353" y="48"/>
                    </a:lnTo>
                    <a:lnTo>
                      <a:pt x="353" y="59"/>
                    </a:lnTo>
                    <a:lnTo>
                      <a:pt x="352" y="66"/>
                    </a:lnTo>
                    <a:lnTo>
                      <a:pt x="380" y="91"/>
                    </a:lnTo>
                    <a:lnTo>
                      <a:pt x="389" y="105"/>
                    </a:lnTo>
                    <a:lnTo>
                      <a:pt x="400" y="109"/>
                    </a:lnTo>
                    <a:lnTo>
                      <a:pt x="412" y="116"/>
                    </a:lnTo>
                    <a:lnTo>
                      <a:pt x="419" y="118"/>
                    </a:lnTo>
                    <a:lnTo>
                      <a:pt x="430" y="111"/>
                    </a:lnTo>
                    <a:lnTo>
                      <a:pt x="439" y="91"/>
                    </a:lnTo>
                    <a:lnTo>
                      <a:pt x="443" y="75"/>
                    </a:lnTo>
                    <a:lnTo>
                      <a:pt x="447" y="44"/>
                    </a:lnTo>
                    <a:lnTo>
                      <a:pt x="450" y="29"/>
                    </a:lnTo>
                    <a:lnTo>
                      <a:pt x="450" y="0"/>
                    </a:lnTo>
                  </a:path>
                </a:pathLst>
              </a:custGeom>
              <a:solidFill>
                <a:srgbClr val="00B0F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70" name="Freeform 16"/>
              <p:cNvSpPr>
                <a:spLocks/>
              </p:cNvSpPr>
              <p:nvPr/>
            </p:nvSpPr>
            <p:spPr bwMode="auto">
              <a:xfrm>
                <a:off x="4641" y="2621"/>
                <a:ext cx="347" cy="76"/>
              </a:xfrm>
              <a:custGeom>
                <a:avLst/>
                <a:gdLst>
                  <a:gd name="T0" fmla="*/ 25 w 347"/>
                  <a:gd name="T1" fmla="*/ 12 h 76"/>
                  <a:gd name="T2" fmla="*/ 68 w 347"/>
                  <a:gd name="T3" fmla="*/ 12 h 76"/>
                  <a:gd name="T4" fmla="*/ 94 w 347"/>
                  <a:gd name="T5" fmla="*/ 13 h 76"/>
                  <a:gd name="T6" fmla="*/ 117 w 347"/>
                  <a:gd name="T7" fmla="*/ 36 h 76"/>
                  <a:gd name="T8" fmla="*/ 137 w 347"/>
                  <a:gd name="T9" fmla="*/ 39 h 76"/>
                  <a:gd name="T10" fmla="*/ 169 w 347"/>
                  <a:gd name="T11" fmla="*/ 48 h 76"/>
                  <a:gd name="T12" fmla="*/ 187 w 347"/>
                  <a:gd name="T13" fmla="*/ 53 h 76"/>
                  <a:gd name="T14" fmla="*/ 194 w 347"/>
                  <a:gd name="T15" fmla="*/ 36 h 76"/>
                  <a:gd name="T16" fmla="*/ 236 w 347"/>
                  <a:gd name="T17" fmla="*/ 39 h 76"/>
                  <a:gd name="T18" fmla="*/ 266 w 347"/>
                  <a:gd name="T19" fmla="*/ 46 h 76"/>
                  <a:gd name="T20" fmla="*/ 286 w 347"/>
                  <a:gd name="T21" fmla="*/ 48 h 76"/>
                  <a:gd name="T22" fmla="*/ 301 w 347"/>
                  <a:gd name="T23" fmla="*/ 39 h 76"/>
                  <a:gd name="T24" fmla="*/ 326 w 347"/>
                  <a:gd name="T25" fmla="*/ 36 h 76"/>
                  <a:gd name="T26" fmla="*/ 346 w 347"/>
                  <a:gd name="T27" fmla="*/ 31 h 76"/>
                  <a:gd name="T28" fmla="*/ 340 w 347"/>
                  <a:gd name="T29" fmla="*/ 53 h 76"/>
                  <a:gd name="T30" fmla="*/ 326 w 347"/>
                  <a:gd name="T31" fmla="*/ 60 h 76"/>
                  <a:gd name="T32" fmla="*/ 314 w 347"/>
                  <a:gd name="T33" fmla="*/ 62 h 76"/>
                  <a:gd name="T34" fmla="*/ 299 w 347"/>
                  <a:gd name="T35" fmla="*/ 68 h 76"/>
                  <a:gd name="T36" fmla="*/ 284 w 347"/>
                  <a:gd name="T37" fmla="*/ 68 h 76"/>
                  <a:gd name="T38" fmla="*/ 271 w 347"/>
                  <a:gd name="T39" fmla="*/ 70 h 76"/>
                  <a:gd name="T40" fmla="*/ 251 w 347"/>
                  <a:gd name="T41" fmla="*/ 75 h 76"/>
                  <a:gd name="T42" fmla="*/ 237 w 347"/>
                  <a:gd name="T43" fmla="*/ 60 h 76"/>
                  <a:gd name="T44" fmla="*/ 223 w 347"/>
                  <a:gd name="T45" fmla="*/ 75 h 76"/>
                  <a:gd name="T46" fmla="*/ 203 w 347"/>
                  <a:gd name="T47" fmla="*/ 60 h 76"/>
                  <a:gd name="T48" fmla="*/ 191 w 347"/>
                  <a:gd name="T49" fmla="*/ 62 h 76"/>
                  <a:gd name="T50" fmla="*/ 174 w 347"/>
                  <a:gd name="T51" fmla="*/ 68 h 76"/>
                  <a:gd name="T52" fmla="*/ 157 w 347"/>
                  <a:gd name="T53" fmla="*/ 63 h 76"/>
                  <a:gd name="T54" fmla="*/ 140 w 347"/>
                  <a:gd name="T55" fmla="*/ 62 h 76"/>
                  <a:gd name="T56" fmla="*/ 121 w 347"/>
                  <a:gd name="T57" fmla="*/ 68 h 76"/>
                  <a:gd name="T58" fmla="*/ 97 w 347"/>
                  <a:gd name="T59" fmla="*/ 58 h 76"/>
                  <a:gd name="T60" fmla="*/ 63 w 347"/>
                  <a:gd name="T61" fmla="*/ 51 h 76"/>
                  <a:gd name="T62" fmla="*/ 38 w 347"/>
                  <a:gd name="T63" fmla="*/ 44 h 76"/>
                  <a:gd name="T64" fmla="*/ 14 w 347"/>
                  <a:gd name="T65" fmla="*/ 33 h 76"/>
                  <a:gd name="T66" fmla="*/ 1 w 347"/>
                  <a:gd name="T67" fmla="*/ 29 h 76"/>
                  <a:gd name="T68" fmla="*/ 0 w 347"/>
                  <a:gd name="T69" fmla="*/ 0 h 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47"/>
                  <a:gd name="T106" fmla="*/ 0 h 76"/>
                  <a:gd name="T107" fmla="*/ 347 w 347"/>
                  <a:gd name="T108" fmla="*/ 76 h 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47" h="76">
                    <a:moveTo>
                      <a:pt x="0" y="0"/>
                    </a:moveTo>
                    <a:lnTo>
                      <a:pt x="25" y="12"/>
                    </a:lnTo>
                    <a:lnTo>
                      <a:pt x="48" y="12"/>
                    </a:lnTo>
                    <a:lnTo>
                      <a:pt x="68" y="12"/>
                    </a:lnTo>
                    <a:lnTo>
                      <a:pt x="84" y="12"/>
                    </a:lnTo>
                    <a:lnTo>
                      <a:pt x="94" y="13"/>
                    </a:lnTo>
                    <a:lnTo>
                      <a:pt x="110" y="20"/>
                    </a:lnTo>
                    <a:lnTo>
                      <a:pt x="117" y="36"/>
                    </a:lnTo>
                    <a:lnTo>
                      <a:pt x="124" y="42"/>
                    </a:lnTo>
                    <a:lnTo>
                      <a:pt x="137" y="39"/>
                    </a:lnTo>
                    <a:lnTo>
                      <a:pt x="153" y="39"/>
                    </a:lnTo>
                    <a:lnTo>
                      <a:pt x="169" y="48"/>
                    </a:lnTo>
                    <a:lnTo>
                      <a:pt x="180" y="53"/>
                    </a:lnTo>
                    <a:lnTo>
                      <a:pt x="187" y="53"/>
                    </a:lnTo>
                    <a:lnTo>
                      <a:pt x="190" y="42"/>
                    </a:lnTo>
                    <a:lnTo>
                      <a:pt x="194" y="36"/>
                    </a:lnTo>
                    <a:lnTo>
                      <a:pt x="217" y="39"/>
                    </a:lnTo>
                    <a:lnTo>
                      <a:pt x="236" y="39"/>
                    </a:lnTo>
                    <a:lnTo>
                      <a:pt x="253" y="39"/>
                    </a:lnTo>
                    <a:lnTo>
                      <a:pt x="266" y="46"/>
                    </a:lnTo>
                    <a:lnTo>
                      <a:pt x="273" y="51"/>
                    </a:lnTo>
                    <a:lnTo>
                      <a:pt x="286" y="48"/>
                    </a:lnTo>
                    <a:lnTo>
                      <a:pt x="296" y="44"/>
                    </a:lnTo>
                    <a:lnTo>
                      <a:pt x="301" y="39"/>
                    </a:lnTo>
                    <a:lnTo>
                      <a:pt x="316" y="39"/>
                    </a:lnTo>
                    <a:lnTo>
                      <a:pt x="326" y="36"/>
                    </a:lnTo>
                    <a:lnTo>
                      <a:pt x="339" y="31"/>
                    </a:lnTo>
                    <a:lnTo>
                      <a:pt x="346" y="31"/>
                    </a:lnTo>
                    <a:lnTo>
                      <a:pt x="344" y="46"/>
                    </a:lnTo>
                    <a:lnTo>
                      <a:pt x="340" y="53"/>
                    </a:lnTo>
                    <a:lnTo>
                      <a:pt x="333" y="60"/>
                    </a:lnTo>
                    <a:lnTo>
                      <a:pt x="326" y="60"/>
                    </a:lnTo>
                    <a:lnTo>
                      <a:pt x="323" y="60"/>
                    </a:lnTo>
                    <a:lnTo>
                      <a:pt x="314" y="62"/>
                    </a:lnTo>
                    <a:lnTo>
                      <a:pt x="307" y="70"/>
                    </a:lnTo>
                    <a:lnTo>
                      <a:pt x="299" y="68"/>
                    </a:lnTo>
                    <a:lnTo>
                      <a:pt x="292" y="63"/>
                    </a:lnTo>
                    <a:lnTo>
                      <a:pt x="284" y="68"/>
                    </a:lnTo>
                    <a:lnTo>
                      <a:pt x="277" y="70"/>
                    </a:lnTo>
                    <a:lnTo>
                      <a:pt x="271" y="70"/>
                    </a:lnTo>
                    <a:lnTo>
                      <a:pt x="266" y="75"/>
                    </a:lnTo>
                    <a:lnTo>
                      <a:pt x="251" y="75"/>
                    </a:lnTo>
                    <a:lnTo>
                      <a:pt x="246" y="68"/>
                    </a:lnTo>
                    <a:lnTo>
                      <a:pt x="237" y="60"/>
                    </a:lnTo>
                    <a:lnTo>
                      <a:pt x="229" y="68"/>
                    </a:lnTo>
                    <a:lnTo>
                      <a:pt x="223" y="75"/>
                    </a:lnTo>
                    <a:lnTo>
                      <a:pt x="216" y="75"/>
                    </a:lnTo>
                    <a:lnTo>
                      <a:pt x="203" y="60"/>
                    </a:lnTo>
                    <a:lnTo>
                      <a:pt x="199" y="62"/>
                    </a:lnTo>
                    <a:lnTo>
                      <a:pt x="191" y="62"/>
                    </a:lnTo>
                    <a:lnTo>
                      <a:pt x="186" y="70"/>
                    </a:lnTo>
                    <a:lnTo>
                      <a:pt x="174" y="68"/>
                    </a:lnTo>
                    <a:lnTo>
                      <a:pt x="163" y="68"/>
                    </a:lnTo>
                    <a:lnTo>
                      <a:pt x="157" y="63"/>
                    </a:lnTo>
                    <a:lnTo>
                      <a:pt x="150" y="60"/>
                    </a:lnTo>
                    <a:lnTo>
                      <a:pt x="140" y="62"/>
                    </a:lnTo>
                    <a:lnTo>
                      <a:pt x="128" y="70"/>
                    </a:lnTo>
                    <a:lnTo>
                      <a:pt x="121" y="68"/>
                    </a:lnTo>
                    <a:lnTo>
                      <a:pt x="110" y="63"/>
                    </a:lnTo>
                    <a:lnTo>
                      <a:pt x="97" y="58"/>
                    </a:lnTo>
                    <a:lnTo>
                      <a:pt x="85" y="58"/>
                    </a:lnTo>
                    <a:lnTo>
                      <a:pt x="63" y="51"/>
                    </a:lnTo>
                    <a:lnTo>
                      <a:pt x="48" y="46"/>
                    </a:lnTo>
                    <a:lnTo>
                      <a:pt x="38" y="44"/>
                    </a:lnTo>
                    <a:lnTo>
                      <a:pt x="24" y="42"/>
                    </a:lnTo>
                    <a:lnTo>
                      <a:pt x="14" y="33"/>
                    </a:lnTo>
                    <a:lnTo>
                      <a:pt x="5" y="31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B0F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71" name="Freeform 17"/>
              <p:cNvSpPr>
                <a:spLocks/>
              </p:cNvSpPr>
              <p:nvPr/>
            </p:nvSpPr>
            <p:spPr bwMode="auto">
              <a:xfrm>
                <a:off x="4831" y="2468"/>
                <a:ext cx="157" cy="148"/>
              </a:xfrm>
              <a:custGeom>
                <a:avLst/>
                <a:gdLst>
                  <a:gd name="T0" fmla="*/ 76 w 157"/>
                  <a:gd name="T1" fmla="*/ 2 h 148"/>
                  <a:gd name="T2" fmla="*/ 130 w 157"/>
                  <a:gd name="T3" fmla="*/ 0 h 148"/>
                  <a:gd name="T4" fmla="*/ 139 w 157"/>
                  <a:gd name="T5" fmla="*/ 18 h 148"/>
                  <a:gd name="T6" fmla="*/ 124 w 157"/>
                  <a:gd name="T7" fmla="*/ 30 h 148"/>
                  <a:gd name="T8" fmla="*/ 120 w 157"/>
                  <a:gd name="T9" fmla="*/ 38 h 148"/>
                  <a:gd name="T10" fmla="*/ 110 w 157"/>
                  <a:gd name="T11" fmla="*/ 50 h 148"/>
                  <a:gd name="T12" fmla="*/ 96 w 157"/>
                  <a:gd name="T13" fmla="*/ 52 h 148"/>
                  <a:gd name="T14" fmla="*/ 83 w 157"/>
                  <a:gd name="T15" fmla="*/ 45 h 148"/>
                  <a:gd name="T16" fmla="*/ 68 w 157"/>
                  <a:gd name="T17" fmla="*/ 30 h 148"/>
                  <a:gd name="T18" fmla="*/ 50 w 157"/>
                  <a:gd name="T19" fmla="*/ 30 h 148"/>
                  <a:gd name="T20" fmla="*/ 48 w 157"/>
                  <a:gd name="T21" fmla="*/ 52 h 148"/>
                  <a:gd name="T22" fmla="*/ 50 w 157"/>
                  <a:gd name="T23" fmla="*/ 65 h 148"/>
                  <a:gd name="T24" fmla="*/ 68 w 157"/>
                  <a:gd name="T25" fmla="*/ 56 h 148"/>
                  <a:gd name="T26" fmla="*/ 81 w 157"/>
                  <a:gd name="T27" fmla="*/ 60 h 148"/>
                  <a:gd name="T28" fmla="*/ 77 w 157"/>
                  <a:gd name="T29" fmla="*/ 75 h 148"/>
                  <a:gd name="T30" fmla="*/ 76 w 157"/>
                  <a:gd name="T31" fmla="*/ 83 h 148"/>
                  <a:gd name="T32" fmla="*/ 77 w 157"/>
                  <a:gd name="T33" fmla="*/ 97 h 148"/>
                  <a:gd name="T34" fmla="*/ 87 w 157"/>
                  <a:gd name="T35" fmla="*/ 104 h 148"/>
                  <a:gd name="T36" fmla="*/ 83 w 157"/>
                  <a:gd name="T37" fmla="*/ 120 h 148"/>
                  <a:gd name="T38" fmla="*/ 77 w 157"/>
                  <a:gd name="T39" fmla="*/ 138 h 148"/>
                  <a:gd name="T40" fmla="*/ 64 w 157"/>
                  <a:gd name="T41" fmla="*/ 142 h 148"/>
                  <a:gd name="T42" fmla="*/ 60 w 157"/>
                  <a:gd name="T43" fmla="*/ 134 h 148"/>
                  <a:gd name="T44" fmla="*/ 51 w 157"/>
                  <a:gd name="T45" fmla="*/ 113 h 148"/>
                  <a:gd name="T46" fmla="*/ 51 w 157"/>
                  <a:gd name="T47" fmla="*/ 92 h 148"/>
                  <a:gd name="T48" fmla="*/ 33 w 157"/>
                  <a:gd name="T49" fmla="*/ 92 h 148"/>
                  <a:gd name="T50" fmla="*/ 21 w 157"/>
                  <a:gd name="T51" fmla="*/ 95 h 148"/>
                  <a:gd name="T52" fmla="*/ 37 w 157"/>
                  <a:gd name="T53" fmla="*/ 104 h 148"/>
                  <a:gd name="T54" fmla="*/ 44 w 157"/>
                  <a:gd name="T55" fmla="*/ 117 h 148"/>
                  <a:gd name="T56" fmla="*/ 39 w 157"/>
                  <a:gd name="T57" fmla="*/ 136 h 148"/>
                  <a:gd name="T58" fmla="*/ 27 w 157"/>
                  <a:gd name="T59" fmla="*/ 147 h 148"/>
                  <a:gd name="T60" fmla="*/ 27 w 157"/>
                  <a:gd name="T61" fmla="*/ 134 h 148"/>
                  <a:gd name="T62" fmla="*/ 20 w 157"/>
                  <a:gd name="T63" fmla="*/ 117 h 148"/>
                  <a:gd name="T64" fmla="*/ 10 w 157"/>
                  <a:gd name="T65" fmla="*/ 104 h 148"/>
                  <a:gd name="T66" fmla="*/ 1 w 157"/>
                  <a:gd name="T67" fmla="*/ 88 h 148"/>
                  <a:gd name="T68" fmla="*/ 14 w 157"/>
                  <a:gd name="T69" fmla="*/ 70 h 148"/>
                  <a:gd name="T70" fmla="*/ 21 w 157"/>
                  <a:gd name="T71" fmla="*/ 47 h 148"/>
                  <a:gd name="T72" fmla="*/ 24 w 157"/>
                  <a:gd name="T73" fmla="*/ 31 h 148"/>
                  <a:gd name="T74" fmla="*/ 21 w 157"/>
                  <a:gd name="T75" fmla="*/ 18 h 14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7"/>
                  <a:gd name="T115" fmla="*/ 0 h 148"/>
                  <a:gd name="T116" fmla="*/ 157 w 157"/>
                  <a:gd name="T117" fmla="*/ 148 h 14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7" h="148">
                    <a:moveTo>
                      <a:pt x="39" y="0"/>
                    </a:moveTo>
                    <a:lnTo>
                      <a:pt x="76" y="2"/>
                    </a:lnTo>
                    <a:lnTo>
                      <a:pt x="111" y="2"/>
                    </a:lnTo>
                    <a:lnTo>
                      <a:pt x="130" y="0"/>
                    </a:lnTo>
                    <a:lnTo>
                      <a:pt x="156" y="13"/>
                    </a:lnTo>
                    <a:lnTo>
                      <a:pt x="139" y="18"/>
                    </a:lnTo>
                    <a:lnTo>
                      <a:pt x="130" y="25"/>
                    </a:lnTo>
                    <a:lnTo>
                      <a:pt x="124" y="30"/>
                    </a:lnTo>
                    <a:lnTo>
                      <a:pt x="120" y="33"/>
                    </a:lnTo>
                    <a:lnTo>
                      <a:pt x="120" y="38"/>
                    </a:lnTo>
                    <a:lnTo>
                      <a:pt x="120" y="45"/>
                    </a:lnTo>
                    <a:lnTo>
                      <a:pt x="110" y="50"/>
                    </a:lnTo>
                    <a:lnTo>
                      <a:pt x="100" y="50"/>
                    </a:lnTo>
                    <a:lnTo>
                      <a:pt x="96" y="52"/>
                    </a:lnTo>
                    <a:lnTo>
                      <a:pt x="87" y="52"/>
                    </a:lnTo>
                    <a:lnTo>
                      <a:pt x="83" y="45"/>
                    </a:lnTo>
                    <a:lnTo>
                      <a:pt x="76" y="36"/>
                    </a:lnTo>
                    <a:lnTo>
                      <a:pt x="68" y="30"/>
                    </a:lnTo>
                    <a:lnTo>
                      <a:pt x="54" y="30"/>
                    </a:lnTo>
                    <a:lnTo>
                      <a:pt x="50" y="30"/>
                    </a:lnTo>
                    <a:lnTo>
                      <a:pt x="46" y="40"/>
                    </a:lnTo>
                    <a:lnTo>
                      <a:pt x="48" y="52"/>
                    </a:lnTo>
                    <a:lnTo>
                      <a:pt x="48" y="58"/>
                    </a:lnTo>
                    <a:lnTo>
                      <a:pt x="50" y="65"/>
                    </a:lnTo>
                    <a:lnTo>
                      <a:pt x="57" y="63"/>
                    </a:lnTo>
                    <a:lnTo>
                      <a:pt x="68" y="56"/>
                    </a:lnTo>
                    <a:lnTo>
                      <a:pt x="76" y="56"/>
                    </a:lnTo>
                    <a:lnTo>
                      <a:pt x="81" y="60"/>
                    </a:lnTo>
                    <a:lnTo>
                      <a:pt x="81" y="65"/>
                    </a:lnTo>
                    <a:lnTo>
                      <a:pt x="77" y="75"/>
                    </a:lnTo>
                    <a:lnTo>
                      <a:pt x="76" y="79"/>
                    </a:lnTo>
                    <a:lnTo>
                      <a:pt x="76" y="83"/>
                    </a:lnTo>
                    <a:lnTo>
                      <a:pt x="74" y="90"/>
                    </a:lnTo>
                    <a:lnTo>
                      <a:pt x="77" y="97"/>
                    </a:lnTo>
                    <a:lnTo>
                      <a:pt x="86" y="107"/>
                    </a:lnTo>
                    <a:lnTo>
                      <a:pt x="87" y="104"/>
                    </a:lnTo>
                    <a:lnTo>
                      <a:pt x="87" y="113"/>
                    </a:lnTo>
                    <a:lnTo>
                      <a:pt x="83" y="120"/>
                    </a:lnTo>
                    <a:lnTo>
                      <a:pt x="80" y="127"/>
                    </a:lnTo>
                    <a:lnTo>
                      <a:pt x="77" y="138"/>
                    </a:lnTo>
                    <a:lnTo>
                      <a:pt x="70" y="142"/>
                    </a:lnTo>
                    <a:lnTo>
                      <a:pt x="64" y="142"/>
                    </a:lnTo>
                    <a:lnTo>
                      <a:pt x="60" y="142"/>
                    </a:lnTo>
                    <a:lnTo>
                      <a:pt x="60" y="134"/>
                    </a:lnTo>
                    <a:lnTo>
                      <a:pt x="57" y="117"/>
                    </a:lnTo>
                    <a:lnTo>
                      <a:pt x="51" y="113"/>
                    </a:lnTo>
                    <a:lnTo>
                      <a:pt x="50" y="107"/>
                    </a:lnTo>
                    <a:lnTo>
                      <a:pt x="51" y="92"/>
                    </a:lnTo>
                    <a:lnTo>
                      <a:pt x="46" y="88"/>
                    </a:lnTo>
                    <a:lnTo>
                      <a:pt x="33" y="92"/>
                    </a:lnTo>
                    <a:lnTo>
                      <a:pt x="27" y="88"/>
                    </a:lnTo>
                    <a:lnTo>
                      <a:pt x="21" y="95"/>
                    </a:lnTo>
                    <a:lnTo>
                      <a:pt x="27" y="100"/>
                    </a:lnTo>
                    <a:lnTo>
                      <a:pt x="37" y="104"/>
                    </a:lnTo>
                    <a:lnTo>
                      <a:pt x="39" y="109"/>
                    </a:lnTo>
                    <a:lnTo>
                      <a:pt x="44" y="117"/>
                    </a:lnTo>
                    <a:lnTo>
                      <a:pt x="44" y="124"/>
                    </a:lnTo>
                    <a:lnTo>
                      <a:pt x="39" y="136"/>
                    </a:lnTo>
                    <a:lnTo>
                      <a:pt x="31" y="145"/>
                    </a:lnTo>
                    <a:lnTo>
                      <a:pt x="27" y="147"/>
                    </a:lnTo>
                    <a:lnTo>
                      <a:pt x="27" y="140"/>
                    </a:lnTo>
                    <a:lnTo>
                      <a:pt x="27" y="134"/>
                    </a:lnTo>
                    <a:lnTo>
                      <a:pt x="30" y="124"/>
                    </a:lnTo>
                    <a:lnTo>
                      <a:pt x="20" y="117"/>
                    </a:lnTo>
                    <a:lnTo>
                      <a:pt x="11" y="110"/>
                    </a:lnTo>
                    <a:lnTo>
                      <a:pt x="10" y="104"/>
                    </a:lnTo>
                    <a:lnTo>
                      <a:pt x="0" y="100"/>
                    </a:lnTo>
                    <a:lnTo>
                      <a:pt x="1" y="88"/>
                    </a:lnTo>
                    <a:lnTo>
                      <a:pt x="10" y="82"/>
                    </a:lnTo>
                    <a:lnTo>
                      <a:pt x="14" y="70"/>
                    </a:lnTo>
                    <a:lnTo>
                      <a:pt x="20" y="58"/>
                    </a:lnTo>
                    <a:lnTo>
                      <a:pt x="21" y="47"/>
                    </a:lnTo>
                    <a:lnTo>
                      <a:pt x="20" y="36"/>
                    </a:lnTo>
                    <a:lnTo>
                      <a:pt x="24" y="31"/>
                    </a:lnTo>
                    <a:lnTo>
                      <a:pt x="27" y="27"/>
                    </a:lnTo>
                    <a:lnTo>
                      <a:pt x="21" y="18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00B0F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72" name="Freeform 18"/>
              <p:cNvSpPr>
                <a:spLocks/>
              </p:cNvSpPr>
              <p:nvPr/>
            </p:nvSpPr>
            <p:spPr bwMode="auto">
              <a:xfrm>
                <a:off x="4664" y="2403"/>
                <a:ext cx="175" cy="204"/>
              </a:xfrm>
              <a:custGeom>
                <a:avLst/>
                <a:gdLst>
                  <a:gd name="T0" fmla="*/ 0 w 175"/>
                  <a:gd name="T1" fmla="*/ 68 h 204"/>
                  <a:gd name="T2" fmla="*/ 36 w 175"/>
                  <a:gd name="T3" fmla="*/ 37 h 204"/>
                  <a:gd name="T4" fmla="*/ 54 w 175"/>
                  <a:gd name="T5" fmla="*/ 22 h 204"/>
                  <a:gd name="T6" fmla="*/ 64 w 175"/>
                  <a:gd name="T7" fmla="*/ 12 h 204"/>
                  <a:gd name="T8" fmla="*/ 91 w 175"/>
                  <a:gd name="T9" fmla="*/ 0 h 204"/>
                  <a:gd name="T10" fmla="*/ 107 w 175"/>
                  <a:gd name="T11" fmla="*/ 25 h 204"/>
                  <a:gd name="T12" fmla="*/ 121 w 175"/>
                  <a:gd name="T13" fmla="*/ 14 h 204"/>
                  <a:gd name="T14" fmla="*/ 127 w 175"/>
                  <a:gd name="T15" fmla="*/ 7 h 204"/>
                  <a:gd name="T16" fmla="*/ 140 w 175"/>
                  <a:gd name="T17" fmla="*/ 0 h 204"/>
                  <a:gd name="T18" fmla="*/ 148 w 175"/>
                  <a:gd name="T19" fmla="*/ 0 h 204"/>
                  <a:gd name="T20" fmla="*/ 150 w 175"/>
                  <a:gd name="T21" fmla="*/ 9 h 204"/>
                  <a:gd name="T22" fmla="*/ 150 w 175"/>
                  <a:gd name="T23" fmla="*/ 15 h 204"/>
                  <a:gd name="T24" fmla="*/ 142 w 175"/>
                  <a:gd name="T25" fmla="*/ 27 h 204"/>
                  <a:gd name="T26" fmla="*/ 142 w 175"/>
                  <a:gd name="T27" fmla="*/ 34 h 204"/>
                  <a:gd name="T28" fmla="*/ 163 w 175"/>
                  <a:gd name="T29" fmla="*/ 64 h 204"/>
                  <a:gd name="T30" fmla="*/ 167 w 175"/>
                  <a:gd name="T31" fmla="*/ 81 h 204"/>
                  <a:gd name="T32" fmla="*/ 172 w 175"/>
                  <a:gd name="T33" fmla="*/ 81 h 204"/>
                  <a:gd name="T34" fmla="*/ 174 w 175"/>
                  <a:gd name="T35" fmla="*/ 91 h 204"/>
                  <a:gd name="T36" fmla="*/ 167 w 175"/>
                  <a:gd name="T37" fmla="*/ 99 h 204"/>
                  <a:gd name="T38" fmla="*/ 161 w 175"/>
                  <a:gd name="T39" fmla="*/ 96 h 204"/>
                  <a:gd name="T40" fmla="*/ 148 w 175"/>
                  <a:gd name="T41" fmla="*/ 102 h 204"/>
                  <a:gd name="T42" fmla="*/ 150 w 175"/>
                  <a:gd name="T43" fmla="*/ 120 h 204"/>
                  <a:gd name="T44" fmla="*/ 134 w 175"/>
                  <a:gd name="T45" fmla="*/ 131 h 204"/>
                  <a:gd name="T46" fmla="*/ 134 w 175"/>
                  <a:gd name="T47" fmla="*/ 161 h 204"/>
                  <a:gd name="T48" fmla="*/ 134 w 175"/>
                  <a:gd name="T49" fmla="*/ 181 h 204"/>
                  <a:gd name="T50" fmla="*/ 127 w 175"/>
                  <a:gd name="T51" fmla="*/ 190 h 204"/>
                  <a:gd name="T52" fmla="*/ 121 w 175"/>
                  <a:gd name="T53" fmla="*/ 203 h 204"/>
                  <a:gd name="T54" fmla="*/ 114 w 175"/>
                  <a:gd name="T55" fmla="*/ 202 h 204"/>
                  <a:gd name="T56" fmla="*/ 103 w 175"/>
                  <a:gd name="T57" fmla="*/ 195 h 204"/>
                  <a:gd name="T58" fmla="*/ 94 w 175"/>
                  <a:gd name="T59" fmla="*/ 188 h 204"/>
                  <a:gd name="T60" fmla="*/ 86 w 175"/>
                  <a:gd name="T61" fmla="*/ 176 h 204"/>
                  <a:gd name="T62" fmla="*/ 60 w 175"/>
                  <a:gd name="T63" fmla="*/ 178 h 204"/>
                  <a:gd name="T64" fmla="*/ 37 w 175"/>
                  <a:gd name="T65" fmla="*/ 172 h 204"/>
                  <a:gd name="T66" fmla="*/ 23 w 175"/>
                  <a:gd name="T67" fmla="*/ 153 h 204"/>
                  <a:gd name="T68" fmla="*/ 13 w 175"/>
                  <a:gd name="T69" fmla="*/ 140 h 204"/>
                  <a:gd name="T70" fmla="*/ 6 w 175"/>
                  <a:gd name="T71" fmla="*/ 129 h 204"/>
                  <a:gd name="T72" fmla="*/ 6 w 175"/>
                  <a:gd name="T73" fmla="*/ 106 h 204"/>
                  <a:gd name="T74" fmla="*/ 0 w 175"/>
                  <a:gd name="T75" fmla="*/ 68 h 20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5"/>
                  <a:gd name="T115" fmla="*/ 0 h 204"/>
                  <a:gd name="T116" fmla="*/ 175 w 175"/>
                  <a:gd name="T117" fmla="*/ 204 h 20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5" h="204">
                    <a:moveTo>
                      <a:pt x="0" y="68"/>
                    </a:moveTo>
                    <a:lnTo>
                      <a:pt x="36" y="37"/>
                    </a:lnTo>
                    <a:lnTo>
                      <a:pt x="54" y="22"/>
                    </a:lnTo>
                    <a:lnTo>
                      <a:pt x="64" y="12"/>
                    </a:lnTo>
                    <a:lnTo>
                      <a:pt x="91" y="0"/>
                    </a:lnTo>
                    <a:lnTo>
                      <a:pt x="107" y="25"/>
                    </a:lnTo>
                    <a:lnTo>
                      <a:pt x="121" y="14"/>
                    </a:lnTo>
                    <a:lnTo>
                      <a:pt x="127" y="7"/>
                    </a:lnTo>
                    <a:lnTo>
                      <a:pt x="140" y="0"/>
                    </a:lnTo>
                    <a:lnTo>
                      <a:pt x="148" y="0"/>
                    </a:lnTo>
                    <a:lnTo>
                      <a:pt x="150" y="9"/>
                    </a:lnTo>
                    <a:lnTo>
                      <a:pt x="150" y="15"/>
                    </a:lnTo>
                    <a:lnTo>
                      <a:pt x="142" y="27"/>
                    </a:lnTo>
                    <a:lnTo>
                      <a:pt x="142" y="34"/>
                    </a:lnTo>
                    <a:lnTo>
                      <a:pt x="163" y="64"/>
                    </a:lnTo>
                    <a:lnTo>
                      <a:pt x="167" y="81"/>
                    </a:lnTo>
                    <a:lnTo>
                      <a:pt x="172" y="81"/>
                    </a:lnTo>
                    <a:lnTo>
                      <a:pt x="174" y="91"/>
                    </a:lnTo>
                    <a:lnTo>
                      <a:pt x="167" y="99"/>
                    </a:lnTo>
                    <a:lnTo>
                      <a:pt x="161" y="96"/>
                    </a:lnTo>
                    <a:lnTo>
                      <a:pt x="148" y="102"/>
                    </a:lnTo>
                    <a:lnTo>
                      <a:pt x="150" y="120"/>
                    </a:lnTo>
                    <a:lnTo>
                      <a:pt x="134" y="131"/>
                    </a:lnTo>
                    <a:lnTo>
                      <a:pt x="134" y="161"/>
                    </a:lnTo>
                    <a:lnTo>
                      <a:pt x="134" y="181"/>
                    </a:lnTo>
                    <a:lnTo>
                      <a:pt x="127" y="190"/>
                    </a:lnTo>
                    <a:lnTo>
                      <a:pt x="121" y="203"/>
                    </a:lnTo>
                    <a:lnTo>
                      <a:pt x="114" y="202"/>
                    </a:lnTo>
                    <a:lnTo>
                      <a:pt x="103" y="195"/>
                    </a:lnTo>
                    <a:lnTo>
                      <a:pt x="94" y="188"/>
                    </a:lnTo>
                    <a:lnTo>
                      <a:pt x="86" y="176"/>
                    </a:lnTo>
                    <a:lnTo>
                      <a:pt x="60" y="178"/>
                    </a:lnTo>
                    <a:lnTo>
                      <a:pt x="37" y="172"/>
                    </a:lnTo>
                    <a:lnTo>
                      <a:pt x="23" y="153"/>
                    </a:lnTo>
                    <a:lnTo>
                      <a:pt x="13" y="140"/>
                    </a:lnTo>
                    <a:lnTo>
                      <a:pt x="6" y="129"/>
                    </a:lnTo>
                    <a:lnTo>
                      <a:pt x="6" y="106"/>
                    </a:lnTo>
                    <a:lnTo>
                      <a:pt x="0" y="68"/>
                    </a:lnTo>
                  </a:path>
                </a:pathLst>
              </a:custGeom>
              <a:solidFill>
                <a:srgbClr val="00B0F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73" name="Freeform 19"/>
              <p:cNvSpPr>
                <a:spLocks/>
              </p:cNvSpPr>
              <p:nvPr/>
            </p:nvSpPr>
            <p:spPr bwMode="auto">
              <a:xfrm>
                <a:off x="5034" y="2519"/>
                <a:ext cx="334" cy="191"/>
              </a:xfrm>
              <a:custGeom>
                <a:avLst/>
                <a:gdLst>
                  <a:gd name="T0" fmla="*/ 30 w 334"/>
                  <a:gd name="T1" fmla="*/ 2 h 191"/>
                  <a:gd name="T2" fmla="*/ 65 w 334"/>
                  <a:gd name="T3" fmla="*/ 32 h 191"/>
                  <a:gd name="T4" fmla="*/ 71 w 334"/>
                  <a:gd name="T5" fmla="*/ 45 h 191"/>
                  <a:gd name="T6" fmla="*/ 91 w 334"/>
                  <a:gd name="T7" fmla="*/ 38 h 191"/>
                  <a:gd name="T8" fmla="*/ 103 w 334"/>
                  <a:gd name="T9" fmla="*/ 42 h 191"/>
                  <a:gd name="T10" fmla="*/ 116 w 334"/>
                  <a:gd name="T11" fmla="*/ 32 h 191"/>
                  <a:gd name="T12" fmla="*/ 134 w 334"/>
                  <a:gd name="T13" fmla="*/ 25 h 191"/>
                  <a:gd name="T14" fmla="*/ 177 w 334"/>
                  <a:gd name="T15" fmla="*/ 38 h 191"/>
                  <a:gd name="T16" fmla="*/ 204 w 334"/>
                  <a:gd name="T17" fmla="*/ 54 h 191"/>
                  <a:gd name="T18" fmla="*/ 224 w 334"/>
                  <a:gd name="T19" fmla="*/ 65 h 191"/>
                  <a:gd name="T20" fmla="*/ 260 w 334"/>
                  <a:gd name="T21" fmla="*/ 90 h 191"/>
                  <a:gd name="T22" fmla="*/ 264 w 334"/>
                  <a:gd name="T23" fmla="*/ 104 h 191"/>
                  <a:gd name="T24" fmla="*/ 280 w 334"/>
                  <a:gd name="T25" fmla="*/ 114 h 191"/>
                  <a:gd name="T26" fmla="*/ 293 w 334"/>
                  <a:gd name="T27" fmla="*/ 119 h 191"/>
                  <a:gd name="T28" fmla="*/ 308 w 334"/>
                  <a:gd name="T29" fmla="*/ 142 h 191"/>
                  <a:gd name="T30" fmla="*/ 320 w 334"/>
                  <a:gd name="T31" fmla="*/ 156 h 191"/>
                  <a:gd name="T32" fmla="*/ 321 w 334"/>
                  <a:gd name="T33" fmla="*/ 190 h 191"/>
                  <a:gd name="T34" fmla="*/ 307 w 334"/>
                  <a:gd name="T35" fmla="*/ 190 h 191"/>
                  <a:gd name="T36" fmla="*/ 297 w 334"/>
                  <a:gd name="T37" fmla="*/ 183 h 191"/>
                  <a:gd name="T38" fmla="*/ 264 w 334"/>
                  <a:gd name="T39" fmla="*/ 149 h 191"/>
                  <a:gd name="T40" fmla="*/ 230 w 334"/>
                  <a:gd name="T41" fmla="*/ 149 h 191"/>
                  <a:gd name="T42" fmla="*/ 218 w 334"/>
                  <a:gd name="T43" fmla="*/ 160 h 191"/>
                  <a:gd name="T44" fmla="*/ 210 w 334"/>
                  <a:gd name="T45" fmla="*/ 166 h 191"/>
                  <a:gd name="T46" fmla="*/ 188 w 334"/>
                  <a:gd name="T47" fmla="*/ 176 h 191"/>
                  <a:gd name="T48" fmla="*/ 170 w 334"/>
                  <a:gd name="T49" fmla="*/ 171 h 191"/>
                  <a:gd name="T50" fmla="*/ 153 w 334"/>
                  <a:gd name="T51" fmla="*/ 171 h 191"/>
                  <a:gd name="T52" fmla="*/ 133 w 334"/>
                  <a:gd name="T53" fmla="*/ 129 h 191"/>
                  <a:gd name="T54" fmla="*/ 108 w 334"/>
                  <a:gd name="T55" fmla="*/ 90 h 191"/>
                  <a:gd name="T56" fmla="*/ 78 w 334"/>
                  <a:gd name="T57" fmla="*/ 77 h 191"/>
                  <a:gd name="T58" fmla="*/ 50 w 334"/>
                  <a:gd name="T59" fmla="*/ 74 h 191"/>
                  <a:gd name="T60" fmla="*/ 23 w 334"/>
                  <a:gd name="T61" fmla="*/ 60 h 191"/>
                  <a:gd name="T62" fmla="*/ 24 w 334"/>
                  <a:gd name="T63" fmla="*/ 20 h 1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34"/>
                  <a:gd name="T97" fmla="*/ 0 h 191"/>
                  <a:gd name="T98" fmla="*/ 334 w 334"/>
                  <a:gd name="T99" fmla="*/ 191 h 1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34" h="191">
                    <a:moveTo>
                      <a:pt x="0" y="0"/>
                    </a:moveTo>
                    <a:lnTo>
                      <a:pt x="30" y="2"/>
                    </a:lnTo>
                    <a:lnTo>
                      <a:pt x="54" y="5"/>
                    </a:lnTo>
                    <a:lnTo>
                      <a:pt x="65" y="32"/>
                    </a:lnTo>
                    <a:lnTo>
                      <a:pt x="67" y="40"/>
                    </a:lnTo>
                    <a:lnTo>
                      <a:pt x="71" y="45"/>
                    </a:lnTo>
                    <a:lnTo>
                      <a:pt x="78" y="38"/>
                    </a:lnTo>
                    <a:lnTo>
                      <a:pt x="91" y="38"/>
                    </a:lnTo>
                    <a:lnTo>
                      <a:pt x="99" y="45"/>
                    </a:lnTo>
                    <a:lnTo>
                      <a:pt x="103" y="42"/>
                    </a:lnTo>
                    <a:lnTo>
                      <a:pt x="114" y="32"/>
                    </a:lnTo>
                    <a:lnTo>
                      <a:pt x="116" y="32"/>
                    </a:lnTo>
                    <a:lnTo>
                      <a:pt x="125" y="25"/>
                    </a:lnTo>
                    <a:lnTo>
                      <a:pt x="134" y="25"/>
                    </a:lnTo>
                    <a:lnTo>
                      <a:pt x="164" y="38"/>
                    </a:lnTo>
                    <a:lnTo>
                      <a:pt x="177" y="38"/>
                    </a:lnTo>
                    <a:lnTo>
                      <a:pt x="190" y="50"/>
                    </a:lnTo>
                    <a:lnTo>
                      <a:pt x="204" y="54"/>
                    </a:lnTo>
                    <a:lnTo>
                      <a:pt x="214" y="63"/>
                    </a:lnTo>
                    <a:lnTo>
                      <a:pt x="224" y="65"/>
                    </a:lnTo>
                    <a:lnTo>
                      <a:pt x="248" y="74"/>
                    </a:lnTo>
                    <a:lnTo>
                      <a:pt x="260" y="90"/>
                    </a:lnTo>
                    <a:lnTo>
                      <a:pt x="265" y="99"/>
                    </a:lnTo>
                    <a:lnTo>
                      <a:pt x="264" y="104"/>
                    </a:lnTo>
                    <a:lnTo>
                      <a:pt x="273" y="113"/>
                    </a:lnTo>
                    <a:lnTo>
                      <a:pt x="280" y="114"/>
                    </a:lnTo>
                    <a:lnTo>
                      <a:pt x="284" y="117"/>
                    </a:lnTo>
                    <a:lnTo>
                      <a:pt x="293" y="119"/>
                    </a:lnTo>
                    <a:lnTo>
                      <a:pt x="308" y="133"/>
                    </a:lnTo>
                    <a:lnTo>
                      <a:pt x="308" y="142"/>
                    </a:lnTo>
                    <a:lnTo>
                      <a:pt x="317" y="151"/>
                    </a:lnTo>
                    <a:lnTo>
                      <a:pt x="320" y="156"/>
                    </a:lnTo>
                    <a:lnTo>
                      <a:pt x="333" y="173"/>
                    </a:lnTo>
                    <a:lnTo>
                      <a:pt x="321" y="190"/>
                    </a:lnTo>
                    <a:lnTo>
                      <a:pt x="317" y="190"/>
                    </a:lnTo>
                    <a:lnTo>
                      <a:pt x="307" y="190"/>
                    </a:lnTo>
                    <a:lnTo>
                      <a:pt x="303" y="183"/>
                    </a:lnTo>
                    <a:lnTo>
                      <a:pt x="297" y="183"/>
                    </a:lnTo>
                    <a:lnTo>
                      <a:pt x="291" y="185"/>
                    </a:lnTo>
                    <a:lnTo>
                      <a:pt x="264" y="149"/>
                    </a:lnTo>
                    <a:lnTo>
                      <a:pt x="247" y="151"/>
                    </a:lnTo>
                    <a:lnTo>
                      <a:pt x="230" y="149"/>
                    </a:lnTo>
                    <a:lnTo>
                      <a:pt x="224" y="153"/>
                    </a:lnTo>
                    <a:lnTo>
                      <a:pt x="218" y="160"/>
                    </a:lnTo>
                    <a:lnTo>
                      <a:pt x="217" y="156"/>
                    </a:lnTo>
                    <a:lnTo>
                      <a:pt x="210" y="166"/>
                    </a:lnTo>
                    <a:lnTo>
                      <a:pt x="198" y="183"/>
                    </a:lnTo>
                    <a:lnTo>
                      <a:pt x="188" y="176"/>
                    </a:lnTo>
                    <a:lnTo>
                      <a:pt x="177" y="171"/>
                    </a:lnTo>
                    <a:lnTo>
                      <a:pt x="170" y="171"/>
                    </a:lnTo>
                    <a:lnTo>
                      <a:pt x="158" y="166"/>
                    </a:lnTo>
                    <a:lnTo>
                      <a:pt x="153" y="171"/>
                    </a:lnTo>
                    <a:lnTo>
                      <a:pt x="146" y="149"/>
                    </a:lnTo>
                    <a:lnTo>
                      <a:pt x="133" y="129"/>
                    </a:lnTo>
                    <a:lnTo>
                      <a:pt x="120" y="104"/>
                    </a:lnTo>
                    <a:lnTo>
                      <a:pt x="108" y="90"/>
                    </a:lnTo>
                    <a:lnTo>
                      <a:pt x="99" y="77"/>
                    </a:lnTo>
                    <a:lnTo>
                      <a:pt x="78" y="77"/>
                    </a:lnTo>
                    <a:lnTo>
                      <a:pt x="60" y="84"/>
                    </a:lnTo>
                    <a:lnTo>
                      <a:pt x="50" y="74"/>
                    </a:lnTo>
                    <a:lnTo>
                      <a:pt x="31" y="67"/>
                    </a:lnTo>
                    <a:lnTo>
                      <a:pt x="23" y="60"/>
                    </a:lnTo>
                    <a:lnTo>
                      <a:pt x="23" y="33"/>
                    </a:lnTo>
                    <a:lnTo>
                      <a:pt x="24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B0F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74" name="Freeform 20"/>
              <p:cNvSpPr>
                <a:spLocks/>
              </p:cNvSpPr>
              <p:nvPr/>
            </p:nvSpPr>
            <p:spPr bwMode="auto">
              <a:xfrm>
                <a:off x="4419" y="2384"/>
                <a:ext cx="201" cy="250"/>
              </a:xfrm>
              <a:custGeom>
                <a:avLst/>
                <a:gdLst>
                  <a:gd name="T0" fmla="*/ 0 w 201"/>
                  <a:gd name="T1" fmla="*/ 7 h 250"/>
                  <a:gd name="T2" fmla="*/ 20 w 201"/>
                  <a:gd name="T3" fmla="*/ 0 h 250"/>
                  <a:gd name="T4" fmla="*/ 44 w 201"/>
                  <a:gd name="T5" fmla="*/ 11 h 250"/>
                  <a:gd name="T6" fmla="*/ 48 w 201"/>
                  <a:gd name="T7" fmla="*/ 22 h 250"/>
                  <a:gd name="T8" fmla="*/ 48 w 201"/>
                  <a:gd name="T9" fmla="*/ 27 h 250"/>
                  <a:gd name="T10" fmla="*/ 54 w 201"/>
                  <a:gd name="T11" fmla="*/ 29 h 250"/>
                  <a:gd name="T12" fmla="*/ 54 w 201"/>
                  <a:gd name="T13" fmla="*/ 34 h 250"/>
                  <a:gd name="T14" fmla="*/ 61 w 201"/>
                  <a:gd name="T15" fmla="*/ 35 h 250"/>
                  <a:gd name="T16" fmla="*/ 61 w 201"/>
                  <a:gd name="T17" fmla="*/ 45 h 250"/>
                  <a:gd name="T18" fmla="*/ 86 w 201"/>
                  <a:gd name="T19" fmla="*/ 72 h 250"/>
                  <a:gd name="T20" fmla="*/ 89 w 201"/>
                  <a:gd name="T21" fmla="*/ 72 h 250"/>
                  <a:gd name="T22" fmla="*/ 93 w 201"/>
                  <a:gd name="T23" fmla="*/ 79 h 250"/>
                  <a:gd name="T24" fmla="*/ 96 w 201"/>
                  <a:gd name="T25" fmla="*/ 86 h 250"/>
                  <a:gd name="T26" fmla="*/ 100 w 201"/>
                  <a:gd name="T27" fmla="*/ 86 h 250"/>
                  <a:gd name="T28" fmla="*/ 117 w 201"/>
                  <a:gd name="T29" fmla="*/ 94 h 250"/>
                  <a:gd name="T30" fmla="*/ 149 w 201"/>
                  <a:gd name="T31" fmla="*/ 99 h 250"/>
                  <a:gd name="T32" fmla="*/ 150 w 201"/>
                  <a:gd name="T33" fmla="*/ 130 h 250"/>
                  <a:gd name="T34" fmla="*/ 158 w 201"/>
                  <a:gd name="T35" fmla="*/ 135 h 250"/>
                  <a:gd name="T36" fmla="*/ 156 w 201"/>
                  <a:gd name="T37" fmla="*/ 146 h 250"/>
                  <a:gd name="T38" fmla="*/ 175 w 201"/>
                  <a:gd name="T39" fmla="*/ 162 h 250"/>
                  <a:gd name="T40" fmla="*/ 192 w 201"/>
                  <a:gd name="T41" fmla="*/ 168 h 250"/>
                  <a:gd name="T42" fmla="*/ 192 w 201"/>
                  <a:gd name="T43" fmla="*/ 221 h 250"/>
                  <a:gd name="T44" fmla="*/ 200 w 201"/>
                  <a:gd name="T45" fmla="*/ 241 h 250"/>
                  <a:gd name="T46" fmla="*/ 195 w 201"/>
                  <a:gd name="T47" fmla="*/ 248 h 250"/>
                  <a:gd name="T48" fmla="*/ 183 w 201"/>
                  <a:gd name="T49" fmla="*/ 249 h 250"/>
                  <a:gd name="T50" fmla="*/ 182 w 201"/>
                  <a:gd name="T51" fmla="*/ 231 h 250"/>
                  <a:gd name="T52" fmla="*/ 163 w 201"/>
                  <a:gd name="T53" fmla="*/ 249 h 250"/>
                  <a:gd name="T54" fmla="*/ 150 w 201"/>
                  <a:gd name="T55" fmla="*/ 222 h 250"/>
                  <a:gd name="T56" fmla="*/ 143 w 201"/>
                  <a:gd name="T57" fmla="*/ 204 h 250"/>
                  <a:gd name="T58" fmla="*/ 120 w 201"/>
                  <a:gd name="T59" fmla="*/ 180 h 250"/>
                  <a:gd name="T60" fmla="*/ 115 w 201"/>
                  <a:gd name="T61" fmla="*/ 180 h 250"/>
                  <a:gd name="T62" fmla="*/ 95 w 201"/>
                  <a:gd name="T63" fmla="*/ 167 h 250"/>
                  <a:gd name="T64" fmla="*/ 90 w 201"/>
                  <a:gd name="T65" fmla="*/ 153 h 250"/>
                  <a:gd name="T66" fmla="*/ 90 w 201"/>
                  <a:gd name="T67" fmla="*/ 143 h 250"/>
                  <a:gd name="T68" fmla="*/ 74 w 201"/>
                  <a:gd name="T69" fmla="*/ 108 h 250"/>
                  <a:gd name="T70" fmla="*/ 67 w 201"/>
                  <a:gd name="T71" fmla="*/ 86 h 250"/>
                  <a:gd name="T72" fmla="*/ 46 w 201"/>
                  <a:gd name="T73" fmla="*/ 65 h 250"/>
                  <a:gd name="T74" fmla="*/ 19 w 201"/>
                  <a:gd name="T75" fmla="*/ 34 h 250"/>
                  <a:gd name="T76" fmla="*/ 0 w 201"/>
                  <a:gd name="T77" fmla="*/ 7 h 2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1"/>
                  <a:gd name="T118" fmla="*/ 0 h 250"/>
                  <a:gd name="T119" fmla="*/ 201 w 201"/>
                  <a:gd name="T120" fmla="*/ 250 h 2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1" h="250">
                    <a:moveTo>
                      <a:pt x="0" y="7"/>
                    </a:moveTo>
                    <a:lnTo>
                      <a:pt x="20" y="0"/>
                    </a:lnTo>
                    <a:lnTo>
                      <a:pt x="44" y="11"/>
                    </a:lnTo>
                    <a:lnTo>
                      <a:pt x="48" y="22"/>
                    </a:lnTo>
                    <a:lnTo>
                      <a:pt x="48" y="27"/>
                    </a:lnTo>
                    <a:lnTo>
                      <a:pt x="54" y="29"/>
                    </a:lnTo>
                    <a:lnTo>
                      <a:pt x="54" y="34"/>
                    </a:lnTo>
                    <a:lnTo>
                      <a:pt x="61" y="35"/>
                    </a:lnTo>
                    <a:lnTo>
                      <a:pt x="61" y="45"/>
                    </a:lnTo>
                    <a:lnTo>
                      <a:pt x="86" y="72"/>
                    </a:lnTo>
                    <a:lnTo>
                      <a:pt x="89" y="72"/>
                    </a:lnTo>
                    <a:lnTo>
                      <a:pt x="93" y="79"/>
                    </a:lnTo>
                    <a:lnTo>
                      <a:pt x="96" y="86"/>
                    </a:lnTo>
                    <a:lnTo>
                      <a:pt x="100" y="86"/>
                    </a:lnTo>
                    <a:lnTo>
                      <a:pt x="117" y="94"/>
                    </a:lnTo>
                    <a:lnTo>
                      <a:pt x="149" y="99"/>
                    </a:lnTo>
                    <a:lnTo>
                      <a:pt x="150" y="130"/>
                    </a:lnTo>
                    <a:lnTo>
                      <a:pt x="158" y="135"/>
                    </a:lnTo>
                    <a:lnTo>
                      <a:pt x="156" y="146"/>
                    </a:lnTo>
                    <a:lnTo>
                      <a:pt x="175" y="162"/>
                    </a:lnTo>
                    <a:lnTo>
                      <a:pt x="192" y="168"/>
                    </a:lnTo>
                    <a:lnTo>
                      <a:pt x="192" y="221"/>
                    </a:lnTo>
                    <a:lnTo>
                      <a:pt x="200" y="241"/>
                    </a:lnTo>
                    <a:lnTo>
                      <a:pt x="195" y="248"/>
                    </a:lnTo>
                    <a:lnTo>
                      <a:pt x="183" y="249"/>
                    </a:lnTo>
                    <a:lnTo>
                      <a:pt x="182" y="231"/>
                    </a:lnTo>
                    <a:lnTo>
                      <a:pt x="163" y="249"/>
                    </a:lnTo>
                    <a:lnTo>
                      <a:pt x="150" y="222"/>
                    </a:lnTo>
                    <a:lnTo>
                      <a:pt x="143" y="204"/>
                    </a:lnTo>
                    <a:lnTo>
                      <a:pt x="120" y="180"/>
                    </a:lnTo>
                    <a:lnTo>
                      <a:pt x="115" y="180"/>
                    </a:lnTo>
                    <a:lnTo>
                      <a:pt x="95" y="167"/>
                    </a:lnTo>
                    <a:lnTo>
                      <a:pt x="90" y="153"/>
                    </a:lnTo>
                    <a:lnTo>
                      <a:pt x="90" y="143"/>
                    </a:lnTo>
                    <a:lnTo>
                      <a:pt x="74" y="108"/>
                    </a:lnTo>
                    <a:lnTo>
                      <a:pt x="67" y="86"/>
                    </a:lnTo>
                    <a:lnTo>
                      <a:pt x="46" y="65"/>
                    </a:lnTo>
                    <a:lnTo>
                      <a:pt x="19" y="34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00B0F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75" name="Freeform 21"/>
              <p:cNvSpPr>
                <a:spLocks/>
              </p:cNvSpPr>
              <p:nvPr/>
            </p:nvSpPr>
            <p:spPr bwMode="auto">
              <a:xfrm>
                <a:off x="4777" y="2112"/>
                <a:ext cx="195" cy="279"/>
              </a:xfrm>
              <a:custGeom>
                <a:avLst/>
                <a:gdLst>
                  <a:gd name="T0" fmla="*/ 12 w 195"/>
                  <a:gd name="T1" fmla="*/ 0 h 279"/>
                  <a:gd name="T2" fmla="*/ 29 w 195"/>
                  <a:gd name="T3" fmla="*/ 0 h 279"/>
                  <a:gd name="T4" fmla="*/ 48 w 195"/>
                  <a:gd name="T5" fmla="*/ 29 h 279"/>
                  <a:gd name="T6" fmla="*/ 44 w 195"/>
                  <a:gd name="T7" fmla="*/ 57 h 279"/>
                  <a:gd name="T8" fmla="*/ 55 w 195"/>
                  <a:gd name="T9" fmla="*/ 66 h 279"/>
                  <a:gd name="T10" fmla="*/ 61 w 195"/>
                  <a:gd name="T11" fmla="*/ 84 h 279"/>
                  <a:gd name="T12" fmla="*/ 74 w 195"/>
                  <a:gd name="T13" fmla="*/ 93 h 279"/>
                  <a:gd name="T14" fmla="*/ 89 w 195"/>
                  <a:gd name="T15" fmla="*/ 94 h 279"/>
                  <a:gd name="T16" fmla="*/ 111 w 195"/>
                  <a:gd name="T17" fmla="*/ 108 h 279"/>
                  <a:gd name="T18" fmla="*/ 127 w 195"/>
                  <a:gd name="T19" fmla="*/ 126 h 279"/>
                  <a:gd name="T20" fmla="*/ 131 w 195"/>
                  <a:gd name="T21" fmla="*/ 126 h 279"/>
                  <a:gd name="T22" fmla="*/ 148 w 195"/>
                  <a:gd name="T23" fmla="*/ 140 h 279"/>
                  <a:gd name="T24" fmla="*/ 148 w 195"/>
                  <a:gd name="T25" fmla="*/ 173 h 279"/>
                  <a:gd name="T26" fmla="*/ 154 w 195"/>
                  <a:gd name="T27" fmla="*/ 190 h 279"/>
                  <a:gd name="T28" fmla="*/ 160 w 195"/>
                  <a:gd name="T29" fmla="*/ 199 h 279"/>
                  <a:gd name="T30" fmla="*/ 168 w 195"/>
                  <a:gd name="T31" fmla="*/ 207 h 279"/>
                  <a:gd name="T32" fmla="*/ 175 w 195"/>
                  <a:gd name="T33" fmla="*/ 219 h 279"/>
                  <a:gd name="T34" fmla="*/ 178 w 195"/>
                  <a:gd name="T35" fmla="*/ 232 h 279"/>
                  <a:gd name="T36" fmla="*/ 194 w 195"/>
                  <a:gd name="T37" fmla="*/ 244 h 279"/>
                  <a:gd name="T38" fmla="*/ 192 w 195"/>
                  <a:gd name="T39" fmla="*/ 257 h 279"/>
                  <a:gd name="T40" fmla="*/ 177 w 195"/>
                  <a:gd name="T41" fmla="*/ 259 h 279"/>
                  <a:gd name="T42" fmla="*/ 171 w 195"/>
                  <a:gd name="T43" fmla="*/ 249 h 279"/>
                  <a:gd name="T44" fmla="*/ 160 w 195"/>
                  <a:gd name="T45" fmla="*/ 249 h 279"/>
                  <a:gd name="T46" fmla="*/ 160 w 195"/>
                  <a:gd name="T47" fmla="*/ 278 h 279"/>
                  <a:gd name="T48" fmla="*/ 151 w 195"/>
                  <a:gd name="T49" fmla="*/ 278 h 279"/>
                  <a:gd name="T50" fmla="*/ 140 w 195"/>
                  <a:gd name="T51" fmla="*/ 264 h 279"/>
                  <a:gd name="T52" fmla="*/ 132 w 195"/>
                  <a:gd name="T53" fmla="*/ 257 h 279"/>
                  <a:gd name="T54" fmla="*/ 132 w 195"/>
                  <a:gd name="T55" fmla="*/ 241 h 279"/>
                  <a:gd name="T56" fmla="*/ 115 w 195"/>
                  <a:gd name="T57" fmla="*/ 241 h 279"/>
                  <a:gd name="T58" fmla="*/ 110 w 195"/>
                  <a:gd name="T59" fmla="*/ 257 h 279"/>
                  <a:gd name="T60" fmla="*/ 104 w 195"/>
                  <a:gd name="T61" fmla="*/ 241 h 279"/>
                  <a:gd name="T62" fmla="*/ 102 w 195"/>
                  <a:gd name="T63" fmla="*/ 226 h 279"/>
                  <a:gd name="T64" fmla="*/ 122 w 195"/>
                  <a:gd name="T65" fmla="*/ 219 h 279"/>
                  <a:gd name="T66" fmla="*/ 134 w 195"/>
                  <a:gd name="T67" fmla="*/ 224 h 279"/>
                  <a:gd name="T68" fmla="*/ 135 w 195"/>
                  <a:gd name="T69" fmla="*/ 197 h 279"/>
                  <a:gd name="T70" fmla="*/ 125 w 195"/>
                  <a:gd name="T71" fmla="*/ 187 h 279"/>
                  <a:gd name="T72" fmla="*/ 117 w 195"/>
                  <a:gd name="T73" fmla="*/ 165 h 279"/>
                  <a:gd name="T74" fmla="*/ 111 w 195"/>
                  <a:gd name="T75" fmla="*/ 138 h 279"/>
                  <a:gd name="T76" fmla="*/ 91 w 195"/>
                  <a:gd name="T77" fmla="*/ 128 h 279"/>
                  <a:gd name="T78" fmla="*/ 81 w 195"/>
                  <a:gd name="T79" fmla="*/ 115 h 279"/>
                  <a:gd name="T80" fmla="*/ 65 w 195"/>
                  <a:gd name="T81" fmla="*/ 108 h 279"/>
                  <a:gd name="T82" fmla="*/ 74 w 195"/>
                  <a:gd name="T83" fmla="*/ 135 h 279"/>
                  <a:gd name="T84" fmla="*/ 55 w 195"/>
                  <a:gd name="T85" fmla="*/ 146 h 279"/>
                  <a:gd name="T86" fmla="*/ 44 w 195"/>
                  <a:gd name="T87" fmla="*/ 118 h 279"/>
                  <a:gd name="T88" fmla="*/ 35 w 195"/>
                  <a:gd name="T89" fmla="*/ 111 h 279"/>
                  <a:gd name="T90" fmla="*/ 35 w 195"/>
                  <a:gd name="T91" fmla="*/ 94 h 279"/>
                  <a:gd name="T92" fmla="*/ 22 w 195"/>
                  <a:gd name="T93" fmla="*/ 77 h 279"/>
                  <a:gd name="T94" fmla="*/ 7 w 195"/>
                  <a:gd name="T95" fmla="*/ 66 h 279"/>
                  <a:gd name="T96" fmla="*/ 0 w 195"/>
                  <a:gd name="T97" fmla="*/ 54 h 279"/>
                  <a:gd name="T98" fmla="*/ 4 w 195"/>
                  <a:gd name="T99" fmla="*/ 45 h 279"/>
                  <a:gd name="T100" fmla="*/ 14 w 195"/>
                  <a:gd name="T101" fmla="*/ 49 h 279"/>
                  <a:gd name="T102" fmla="*/ 18 w 195"/>
                  <a:gd name="T103" fmla="*/ 39 h 279"/>
                  <a:gd name="T104" fmla="*/ 14 w 195"/>
                  <a:gd name="T105" fmla="*/ 22 h 279"/>
                  <a:gd name="T106" fmla="*/ 12 w 195"/>
                  <a:gd name="T107" fmla="*/ 0 h 27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95"/>
                  <a:gd name="T163" fmla="*/ 0 h 279"/>
                  <a:gd name="T164" fmla="*/ 195 w 195"/>
                  <a:gd name="T165" fmla="*/ 279 h 27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95" h="279">
                    <a:moveTo>
                      <a:pt x="12" y="0"/>
                    </a:moveTo>
                    <a:lnTo>
                      <a:pt x="29" y="0"/>
                    </a:lnTo>
                    <a:lnTo>
                      <a:pt x="48" y="29"/>
                    </a:lnTo>
                    <a:lnTo>
                      <a:pt x="44" y="57"/>
                    </a:lnTo>
                    <a:lnTo>
                      <a:pt x="55" y="66"/>
                    </a:lnTo>
                    <a:lnTo>
                      <a:pt x="61" y="84"/>
                    </a:lnTo>
                    <a:lnTo>
                      <a:pt x="74" y="93"/>
                    </a:lnTo>
                    <a:lnTo>
                      <a:pt x="89" y="94"/>
                    </a:lnTo>
                    <a:lnTo>
                      <a:pt x="111" y="108"/>
                    </a:lnTo>
                    <a:lnTo>
                      <a:pt x="127" y="126"/>
                    </a:lnTo>
                    <a:lnTo>
                      <a:pt x="131" y="126"/>
                    </a:lnTo>
                    <a:lnTo>
                      <a:pt x="148" y="140"/>
                    </a:lnTo>
                    <a:lnTo>
                      <a:pt x="148" y="173"/>
                    </a:lnTo>
                    <a:lnTo>
                      <a:pt x="154" y="190"/>
                    </a:lnTo>
                    <a:lnTo>
                      <a:pt x="160" y="199"/>
                    </a:lnTo>
                    <a:lnTo>
                      <a:pt x="168" y="207"/>
                    </a:lnTo>
                    <a:lnTo>
                      <a:pt x="175" y="219"/>
                    </a:lnTo>
                    <a:lnTo>
                      <a:pt x="178" y="232"/>
                    </a:lnTo>
                    <a:lnTo>
                      <a:pt x="194" y="244"/>
                    </a:lnTo>
                    <a:lnTo>
                      <a:pt x="192" y="257"/>
                    </a:lnTo>
                    <a:lnTo>
                      <a:pt x="177" y="259"/>
                    </a:lnTo>
                    <a:lnTo>
                      <a:pt x="171" y="249"/>
                    </a:lnTo>
                    <a:lnTo>
                      <a:pt x="160" y="249"/>
                    </a:lnTo>
                    <a:lnTo>
                      <a:pt x="160" y="278"/>
                    </a:lnTo>
                    <a:lnTo>
                      <a:pt x="151" y="278"/>
                    </a:lnTo>
                    <a:lnTo>
                      <a:pt x="140" y="264"/>
                    </a:lnTo>
                    <a:lnTo>
                      <a:pt x="132" y="257"/>
                    </a:lnTo>
                    <a:lnTo>
                      <a:pt x="132" y="241"/>
                    </a:lnTo>
                    <a:lnTo>
                      <a:pt x="115" y="241"/>
                    </a:lnTo>
                    <a:lnTo>
                      <a:pt x="110" y="257"/>
                    </a:lnTo>
                    <a:lnTo>
                      <a:pt x="104" y="241"/>
                    </a:lnTo>
                    <a:lnTo>
                      <a:pt x="102" y="226"/>
                    </a:lnTo>
                    <a:lnTo>
                      <a:pt x="122" y="219"/>
                    </a:lnTo>
                    <a:lnTo>
                      <a:pt x="134" y="224"/>
                    </a:lnTo>
                    <a:lnTo>
                      <a:pt x="135" y="197"/>
                    </a:lnTo>
                    <a:lnTo>
                      <a:pt x="125" y="187"/>
                    </a:lnTo>
                    <a:lnTo>
                      <a:pt x="117" y="165"/>
                    </a:lnTo>
                    <a:lnTo>
                      <a:pt x="111" y="138"/>
                    </a:lnTo>
                    <a:lnTo>
                      <a:pt x="91" y="128"/>
                    </a:lnTo>
                    <a:lnTo>
                      <a:pt x="81" y="115"/>
                    </a:lnTo>
                    <a:lnTo>
                      <a:pt x="65" y="108"/>
                    </a:lnTo>
                    <a:lnTo>
                      <a:pt x="74" y="135"/>
                    </a:lnTo>
                    <a:lnTo>
                      <a:pt x="55" y="146"/>
                    </a:lnTo>
                    <a:lnTo>
                      <a:pt x="44" y="118"/>
                    </a:lnTo>
                    <a:lnTo>
                      <a:pt x="35" y="111"/>
                    </a:lnTo>
                    <a:lnTo>
                      <a:pt x="35" y="94"/>
                    </a:lnTo>
                    <a:lnTo>
                      <a:pt x="22" y="77"/>
                    </a:lnTo>
                    <a:lnTo>
                      <a:pt x="7" y="66"/>
                    </a:lnTo>
                    <a:lnTo>
                      <a:pt x="0" y="54"/>
                    </a:lnTo>
                    <a:lnTo>
                      <a:pt x="4" y="45"/>
                    </a:lnTo>
                    <a:lnTo>
                      <a:pt x="14" y="49"/>
                    </a:lnTo>
                    <a:lnTo>
                      <a:pt x="18" y="39"/>
                    </a:lnTo>
                    <a:lnTo>
                      <a:pt x="14" y="2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00B0F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76" name="Freeform 22"/>
              <p:cNvSpPr>
                <a:spLocks/>
              </p:cNvSpPr>
              <p:nvPr/>
            </p:nvSpPr>
            <p:spPr bwMode="auto">
              <a:xfrm>
                <a:off x="4732" y="1643"/>
                <a:ext cx="144" cy="235"/>
              </a:xfrm>
              <a:custGeom>
                <a:avLst/>
                <a:gdLst>
                  <a:gd name="T0" fmla="*/ 30 w 144"/>
                  <a:gd name="T1" fmla="*/ 0 h 235"/>
                  <a:gd name="T2" fmla="*/ 57 w 144"/>
                  <a:gd name="T3" fmla="*/ 15 h 235"/>
                  <a:gd name="T4" fmla="*/ 74 w 144"/>
                  <a:gd name="T5" fmla="*/ 31 h 235"/>
                  <a:gd name="T6" fmla="*/ 86 w 144"/>
                  <a:gd name="T7" fmla="*/ 52 h 235"/>
                  <a:gd name="T8" fmla="*/ 95 w 144"/>
                  <a:gd name="T9" fmla="*/ 52 h 235"/>
                  <a:gd name="T10" fmla="*/ 93 w 144"/>
                  <a:gd name="T11" fmla="*/ 65 h 235"/>
                  <a:gd name="T12" fmla="*/ 104 w 144"/>
                  <a:gd name="T13" fmla="*/ 74 h 235"/>
                  <a:gd name="T14" fmla="*/ 112 w 144"/>
                  <a:gd name="T15" fmla="*/ 87 h 235"/>
                  <a:gd name="T16" fmla="*/ 130 w 144"/>
                  <a:gd name="T17" fmla="*/ 114 h 235"/>
                  <a:gd name="T18" fmla="*/ 143 w 144"/>
                  <a:gd name="T19" fmla="*/ 146 h 235"/>
                  <a:gd name="T20" fmla="*/ 119 w 144"/>
                  <a:gd name="T21" fmla="*/ 143 h 235"/>
                  <a:gd name="T22" fmla="*/ 100 w 144"/>
                  <a:gd name="T23" fmla="*/ 139 h 235"/>
                  <a:gd name="T24" fmla="*/ 113 w 144"/>
                  <a:gd name="T25" fmla="*/ 162 h 235"/>
                  <a:gd name="T26" fmla="*/ 113 w 144"/>
                  <a:gd name="T27" fmla="*/ 175 h 235"/>
                  <a:gd name="T28" fmla="*/ 113 w 144"/>
                  <a:gd name="T29" fmla="*/ 188 h 235"/>
                  <a:gd name="T30" fmla="*/ 106 w 144"/>
                  <a:gd name="T31" fmla="*/ 182 h 235"/>
                  <a:gd name="T32" fmla="*/ 97 w 144"/>
                  <a:gd name="T33" fmla="*/ 171 h 235"/>
                  <a:gd name="T34" fmla="*/ 80 w 144"/>
                  <a:gd name="T35" fmla="*/ 158 h 235"/>
                  <a:gd name="T36" fmla="*/ 70 w 144"/>
                  <a:gd name="T37" fmla="*/ 151 h 235"/>
                  <a:gd name="T38" fmla="*/ 56 w 144"/>
                  <a:gd name="T39" fmla="*/ 158 h 235"/>
                  <a:gd name="T40" fmla="*/ 46 w 144"/>
                  <a:gd name="T41" fmla="*/ 162 h 235"/>
                  <a:gd name="T42" fmla="*/ 52 w 144"/>
                  <a:gd name="T43" fmla="*/ 173 h 235"/>
                  <a:gd name="T44" fmla="*/ 67 w 144"/>
                  <a:gd name="T45" fmla="*/ 182 h 235"/>
                  <a:gd name="T46" fmla="*/ 82 w 144"/>
                  <a:gd name="T47" fmla="*/ 190 h 235"/>
                  <a:gd name="T48" fmla="*/ 87 w 144"/>
                  <a:gd name="T49" fmla="*/ 207 h 235"/>
                  <a:gd name="T50" fmla="*/ 86 w 144"/>
                  <a:gd name="T51" fmla="*/ 227 h 235"/>
                  <a:gd name="T52" fmla="*/ 86 w 144"/>
                  <a:gd name="T53" fmla="*/ 234 h 235"/>
                  <a:gd name="T54" fmla="*/ 80 w 144"/>
                  <a:gd name="T55" fmla="*/ 234 h 235"/>
                  <a:gd name="T56" fmla="*/ 70 w 144"/>
                  <a:gd name="T57" fmla="*/ 227 h 235"/>
                  <a:gd name="T58" fmla="*/ 67 w 144"/>
                  <a:gd name="T59" fmla="*/ 225 h 235"/>
                  <a:gd name="T60" fmla="*/ 62 w 144"/>
                  <a:gd name="T61" fmla="*/ 220 h 235"/>
                  <a:gd name="T62" fmla="*/ 56 w 144"/>
                  <a:gd name="T63" fmla="*/ 232 h 235"/>
                  <a:gd name="T64" fmla="*/ 46 w 144"/>
                  <a:gd name="T65" fmla="*/ 234 h 235"/>
                  <a:gd name="T66" fmla="*/ 39 w 144"/>
                  <a:gd name="T67" fmla="*/ 225 h 235"/>
                  <a:gd name="T68" fmla="*/ 39 w 144"/>
                  <a:gd name="T69" fmla="*/ 205 h 235"/>
                  <a:gd name="T70" fmla="*/ 37 w 144"/>
                  <a:gd name="T71" fmla="*/ 193 h 235"/>
                  <a:gd name="T72" fmla="*/ 27 w 144"/>
                  <a:gd name="T73" fmla="*/ 187 h 235"/>
                  <a:gd name="T74" fmla="*/ 19 w 144"/>
                  <a:gd name="T75" fmla="*/ 198 h 235"/>
                  <a:gd name="T76" fmla="*/ 4 w 144"/>
                  <a:gd name="T77" fmla="*/ 198 h 235"/>
                  <a:gd name="T78" fmla="*/ 0 w 144"/>
                  <a:gd name="T79" fmla="*/ 188 h 235"/>
                  <a:gd name="T80" fmla="*/ 4 w 144"/>
                  <a:gd name="T81" fmla="*/ 166 h 235"/>
                  <a:gd name="T82" fmla="*/ 15 w 144"/>
                  <a:gd name="T83" fmla="*/ 153 h 235"/>
                  <a:gd name="T84" fmla="*/ 13 w 144"/>
                  <a:gd name="T85" fmla="*/ 116 h 235"/>
                  <a:gd name="T86" fmla="*/ 13 w 144"/>
                  <a:gd name="T87" fmla="*/ 108 h 235"/>
                  <a:gd name="T88" fmla="*/ 24 w 144"/>
                  <a:gd name="T89" fmla="*/ 106 h 235"/>
                  <a:gd name="T90" fmla="*/ 33 w 144"/>
                  <a:gd name="T91" fmla="*/ 114 h 235"/>
                  <a:gd name="T92" fmla="*/ 50 w 144"/>
                  <a:gd name="T93" fmla="*/ 119 h 235"/>
                  <a:gd name="T94" fmla="*/ 50 w 144"/>
                  <a:gd name="T95" fmla="*/ 103 h 235"/>
                  <a:gd name="T96" fmla="*/ 43 w 144"/>
                  <a:gd name="T97" fmla="*/ 94 h 235"/>
                  <a:gd name="T98" fmla="*/ 39 w 144"/>
                  <a:gd name="T99" fmla="*/ 87 h 235"/>
                  <a:gd name="T100" fmla="*/ 45 w 144"/>
                  <a:gd name="T101" fmla="*/ 87 h 235"/>
                  <a:gd name="T102" fmla="*/ 49 w 144"/>
                  <a:gd name="T103" fmla="*/ 87 h 235"/>
                  <a:gd name="T104" fmla="*/ 52 w 144"/>
                  <a:gd name="T105" fmla="*/ 87 h 235"/>
                  <a:gd name="T106" fmla="*/ 56 w 144"/>
                  <a:gd name="T107" fmla="*/ 87 h 235"/>
                  <a:gd name="T108" fmla="*/ 62 w 144"/>
                  <a:gd name="T109" fmla="*/ 81 h 235"/>
                  <a:gd name="T110" fmla="*/ 60 w 144"/>
                  <a:gd name="T111" fmla="*/ 74 h 235"/>
                  <a:gd name="T112" fmla="*/ 54 w 144"/>
                  <a:gd name="T113" fmla="*/ 58 h 235"/>
                  <a:gd name="T114" fmla="*/ 43 w 144"/>
                  <a:gd name="T115" fmla="*/ 42 h 235"/>
                  <a:gd name="T116" fmla="*/ 27 w 144"/>
                  <a:gd name="T117" fmla="*/ 33 h 235"/>
                  <a:gd name="T118" fmla="*/ 23 w 144"/>
                  <a:gd name="T119" fmla="*/ 22 h 235"/>
                  <a:gd name="T120" fmla="*/ 30 w 144"/>
                  <a:gd name="T121" fmla="*/ 0 h 23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4"/>
                  <a:gd name="T184" fmla="*/ 0 h 235"/>
                  <a:gd name="T185" fmla="*/ 144 w 144"/>
                  <a:gd name="T186" fmla="*/ 235 h 23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4" h="235">
                    <a:moveTo>
                      <a:pt x="30" y="0"/>
                    </a:moveTo>
                    <a:lnTo>
                      <a:pt x="57" y="15"/>
                    </a:lnTo>
                    <a:lnTo>
                      <a:pt x="74" y="31"/>
                    </a:lnTo>
                    <a:lnTo>
                      <a:pt x="86" y="52"/>
                    </a:lnTo>
                    <a:lnTo>
                      <a:pt x="95" y="52"/>
                    </a:lnTo>
                    <a:lnTo>
                      <a:pt x="93" y="65"/>
                    </a:lnTo>
                    <a:lnTo>
                      <a:pt x="104" y="74"/>
                    </a:lnTo>
                    <a:lnTo>
                      <a:pt x="112" y="87"/>
                    </a:lnTo>
                    <a:lnTo>
                      <a:pt x="130" y="114"/>
                    </a:lnTo>
                    <a:lnTo>
                      <a:pt x="143" y="146"/>
                    </a:lnTo>
                    <a:lnTo>
                      <a:pt x="119" y="143"/>
                    </a:lnTo>
                    <a:lnTo>
                      <a:pt x="100" y="139"/>
                    </a:lnTo>
                    <a:lnTo>
                      <a:pt x="113" y="162"/>
                    </a:lnTo>
                    <a:lnTo>
                      <a:pt x="113" y="175"/>
                    </a:lnTo>
                    <a:lnTo>
                      <a:pt x="113" y="188"/>
                    </a:lnTo>
                    <a:lnTo>
                      <a:pt x="106" y="182"/>
                    </a:lnTo>
                    <a:lnTo>
                      <a:pt x="97" y="171"/>
                    </a:lnTo>
                    <a:lnTo>
                      <a:pt x="80" y="158"/>
                    </a:lnTo>
                    <a:lnTo>
                      <a:pt x="70" y="151"/>
                    </a:lnTo>
                    <a:lnTo>
                      <a:pt x="56" y="158"/>
                    </a:lnTo>
                    <a:lnTo>
                      <a:pt x="46" y="162"/>
                    </a:lnTo>
                    <a:lnTo>
                      <a:pt x="52" y="173"/>
                    </a:lnTo>
                    <a:lnTo>
                      <a:pt x="67" y="182"/>
                    </a:lnTo>
                    <a:lnTo>
                      <a:pt x="82" y="190"/>
                    </a:lnTo>
                    <a:lnTo>
                      <a:pt x="87" y="207"/>
                    </a:lnTo>
                    <a:lnTo>
                      <a:pt x="86" y="227"/>
                    </a:lnTo>
                    <a:lnTo>
                      <a:pt x="86" y="234"/>
                    </a:lnTo>
                    <a:lnTo>
                      <a:pt x="80" y="234"/>
                    </a:lnTo>
                    <a:lnTo>
                      <a:pt x="70" y="227"/>
                    </a:lnTo>
                    <a:lnTo>
                      <a:pt x="67" y="225"/>
                    </a:lnTo>
                    <a:lnTo>
                      <a:pt x="62" y="220"/>
                    </a:lnTo>
                    <a:lnTo>
                      <a:pt x="56" y="232"/>
                    </a:lnTo>
                    <a:lnTo>
                      <a:pt x="46" y="234"/>
                    </a:lnTo>
                    <a:lnTo>
                      <a:pt x="39" y="225"/>
                    </a:lnTo>
                    <a:lnTo>
                      <a:pt x="39" y="205"/>
                    </a:lnTo>
                    <a:lnTo>
                      <a:pt x="37" y="193"/>
                    </a:lnTo>
                    <a:lnTo>
                      <a:pt x="27" y="187"/>
                    </a:lnTo>
                    <a:lnTo>
                      <a:pt x="19" y="198"/>
                    </a:lnTo>
                    <a:lnTo>
                      <a:pt x="4" y="198"/>
                    </a:lnTo>
                    <a:lnTo>
                      <a:pt x="0" y="188"/>
                    </a:lnTo>
                    <a:lnTo>
                      <a:pt x="4" y="166"/>
                    </a:lnTo>
                    <a:lnTo>
                      <a:pt x="15" y="153"/>
                    </a:lnTo>
                    <a:lnTo>
                      <a:pt x="13" y="116"/>
                    </a:lnTo>
                    <a:lnTo>
                      <a:pt x="13" y="108"/>
                    </a:lnTo>
                    <a:lnTo>
                      <a:pt x="24" y="106"/>
                    </a:lnTo>
                    <a:lnTo>
                      <a:pt x="33" y="114"/>
                    </a:lnTo>
                    <a:lnTo>
                      <a:pt x="50" y="119"/>
                    </a:lnTo>
                    <a:lnTo>
                      <a:pt x="50" y="103"/>
                    </a:lnTo>
                    <a:lnTo>
                      <a:pt x="43" y="94"/>
                    </a:lnTo>
                    <a:lnTo>
                      <a:pt x="39" y="87"/>
                    </a:lnTo>
                    <a:lnTo>
                      <a:pt x="45" y="87"/>
                    </a:lnTo>
                    <a:lnTo>
                      <a:pt x="49" y="87"/>
                    </a:lnTo>
                    <a:lnTo>
                      <a:pt x="52" y="87"/>
                    </a:lnTo>
                    <a:lnTo>
                      <a:pt x="56" y="87"/>
                    </a:lnTo>
                    <a:lnTo>
                      <a:pt x="62" y="81"/>
                    </a:lnTo>
                    <a:lnTo>
                      <a:pt x="60" y="74"/>
                    </a:lnTo>
                    <a:lnTo>
                      <a:pt x="54" y="58"/>
                    </a:lnTo>
                    <a:lnTo>
                      <a:pt x="43" y="42"/>
                    </a:lnTo>
                    <a:lnTo>
                      <a:pt x="27" y="33"/>
                    </a:lnTo>
                    <a:lnTo>
                      <a:pt x="23" y="22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00B0F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77" name="Freeform 23"/>
              <p:cNvSpPr>
                <a:spLocks/>
              </p:cNvSpPr>
              <p:nvPr/>
            </p:nvSpPr>
            <p:spPr bwMode="auto">
              <a:xfrm>
                <a:off x="4568" y="1360"/>
                <a:ext cx="158" cy="192"/>
              </a:xfrm>
              <a:custGeom>
                <a:avLst/>
                <a:gdLst>
                  <a:gd name="T0" fmla="*/ 0 w 158"/>
                  <a:gd name="T1" fmla="*/ 0 h 192"/>
                  <a:gd name="T2" fmla="*/ 14 w 158"/>
                  <a:gd name="T3" fmla="*/ 0 h 192"/>
                  <a:gd name="T4" fmla="*/ 20 w 158"/>
                  <a:gd name="T5" fmla="*/ 14 h 192"/>
                  <a:gd name="T6" fmla="*/ 41 w 158"/>
                  <a:gd name="T7" fmla="*/ 34 h 192"/>
                  <a:gd name="T8" fmla="*/ 50 w 158"/>
                  <a:gd name="T9" fmla="*/ 56 h 192"/>
                  <a:gd name="T10" fmla="*/ 65 w 158"/>
                  <a:gd name="T11" fmla="*/ 59 h 192"/>
                  <a:gd name="T12" fmla="*/ 77 w 158"/>
                  <a:gd name="T13" fmla="*/ 63 h 192"/>
                  <a:gd name="T14" fmla="*/ 86 w 158"/>
                  <a:gd name="T15" fmla="*/ 71 h 192"/>
                  <a:gd name="T16" fmla="*/ 97 w 158"/>
                  <a:gd name="T17" fmla="*/ 71 h 192"/>
                  <a:gd name="T18" fmla="*/ 110 w 158"/>
                  <a:gd name="T19" fmla="*/ 86 h 192"/>
                  <a:gd name="T20" fmla="*/ 121 w 158"/>
                  <a:gd name="T21" fmla="*/ 97 h 192"/>
                  <a:gd name="T22" fmla="*/ 134 w 158"/>
                  <a:gd name="T23" fmla="*/ 103 h 192"/>
                  <a:gd name="T24" fmla="*/ 133 w 158"/>
                  <a:gd name="T25" fmla="*/ 110 h 192"/>
                  <a:gd name="T26" fmla="*/ 125 w 158"/>
                  <a:gd name="T27" fmla="*/ 115 h 192"/>
                  <a:gd name="T28" fmla="*/ 117 w 158"/>
                  <a:gd name="T29" fmla="*/ 115 h 192"/>
                  <a:gd name="T30" fmla="*/ 114 w 158"/>
                  <a:gd name="T31" fmla="*/ 122 h 192"/>
                  <a:gd name="T32" fmla="*/ 128 w 158"/>
                  <a:gd name="T33" fmla="*/ 135 h 192"/>
                  <a:gd name="T34" fmla="*/ 140 w 158"/>
                  <a:gd name="T35" fmla="*/ 149 h 192"/>
                  <a:gd name="T36" fmla="*/ 157 w 158"/>
                  <a:gd name="T37" fmla="*/ 162 h 192"/>
                  <a:gd name="T38" fmla="*/ 145 w 158"/>
                  <a:gd name="T39" fmla="*/ 177 h 192"/>
                  <a:gd name="T40" fmla="*/ 137 w 158"/>
                  <a:gd name="T41" fmla="*/ 182 h 192"/>
                  <a:gd name="T42" fmla="*/ 138 w 158"/>
                  <a:gd name="T43" fmla="*/ 191 h 192"/>
                  <a:gd name="T44" fmla="*/ 121 w 158"/>
                  <a:gd name="T45" fmla="*/ 191 h 192"/>
                  <a:gd name="T46" fmla="*/ 115 w 158"/>
                  <a:gd name="T47" fmla="*/ 184 h 192"/>
                  <a:gd name="T48" fmla="*/ 103 w 158"/>
                  <a:gd name="T49" fmla="*/ 166 h 192"/>
                  <a:gd name="T50" fmla="*/ 93 w 158"/>
                  <a:gd name="T51" fmla="*/ 151 h 192"/>
                  <a:gd name="T52" fmla="*/ 78 w 158"/>
                  <a:gd name="T53" fmla="*/ 124 h 192"/>
                  <a:gd name="T54" fmla="*/ 61 w 158"/>
                  <a:gd name="T55" fmla="*/ 103 h 192"/>
                  <a:gd name="T56" fmla="*/ 43 w 158"/>
                  <a:gd name="T57" fmla="*/ 74 h 192"/>
                  <a:gd name="T58" fmla="*/ 31 w 158"/>
                  <a:gd name="T59" fmla="*/ 66 h 192"/>
                  <a:gd name="T60" fmla="*/ 22 w 158"/>
                  <a:gd name="T61" fmla="*/ 59 h 192"/>
                  <a:gd name="T62" fmla="*/ 18 w 158"/>
                  <a:gd name="T63" fmla="*/ 43 h 192"/>
                  <a:gd name="T64" fmla="*/ 1 w 158"/>
                  <a:gd name="T65" fmla="*/ 29 h 192"/>
                  <a:gd name="T66" fmla="*/ 1 w 158"/>
                  <a:gd name="T67" fmla="*/ 20 h 192"/>
                  <a:gd name="T68" fmla="*/ 0 w 158"/>
                  <a:gd name="T69" fmla="*/ 0 h 19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8"/>
                  <a:gd name="T106" fmla="*/ 0 h 192"/>
                  <a:gd name="T107" fmla="*/ 158 w 158"/>
                  <a:gd name="T108" fmla="*/ 192 h 19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8" h="192">
                    <a:moveTo>
                      <a:pt x="0" y="0"/>
                    </a:moveTo>
                    <a:lnTo>
                      <a:pt x="14" y="0"/>
                    </a:lnTo>
                    <a:lnTo>
                      <a:pt x="20" y="14"/>
                    </a:lnTo>
                    <a:lnTo>
                      <a:pt x="41" y="34"/>
                    </a:lnTo>
                    <a:lnTo>
                      <a:pt x="50" y="56"/>
                    </a:lnTo>
                    <a:lnTo>
                      <a:pt x="65" y="59"/>
                    </a:lnTo>
                    <a:lnTo>
                      <a:pt x="77" y="63"/>
                    </a:lnTo>
                    <a:lnTo>
                      <a:pt x="86" y="71"/>
                    </a:lnTo>
                    <a:lnTo>
                      <a:pt x="97" y="71"/>
                    </a:lnTo>
                    <a:lnTo>
                      <a:pt x="110" y="86"/>
                    </a:lnTo>
                    <a:lnTo>
                      <a:pt x="121" y="97"/>
                    </a:lnTo>
                    <a:lnTo>
                      <a:pt x="134" y="103"/>
                    </a:lnTo>
                    <a:lnTo>
                      <a:pt x="133" y="110"/>
                    </a:lnTo>
                    <a:lnTo>
                      <a:pt x="125" y="115"/>
                    </a:lnTo>
                    <a:lnTo>
                      <a:pt x="117" y="115"/>
                    </a:lnTo>
                    <a:lnTo>
                      <a:pt x="114" y="122"/>
                    </a:lnTo>
                    <a:lnTo>
                      <a:pt x="128" y="135"/>
                    </a:lnTo>
                    <a:lnTo>
                      <a:pt x="140" y="149"/>
                    </a:lnTo>
                    <a:lnTo>
                      <a:pt x="157" y="162"/>
                    </a:lnTo>
                    <a:lnTo>
                      <a:pt x="145" y="177"/>
                    </a:lnTo>
                    <a:lnTo>
                      <a:pt x="137" y="182"/>
                    </a:lnTo>
                    <a:lnTo>
                      <a:pt x="138" y="191"/>
                    </a:lnTo>
                    <a:lnTo>
                      <a:pt x="121" y="191"/>
                    </a:lnTo>
                    <a:lnTo>
                      <a:pt x="115" y="184"/>
                    </a:lnTo>
                    <a:lnTo>
                      <a:pt x="103" y="166"/>
                    </a:lnTo>
                    <a:lnTo>
                      <a:pt x="93" y="151"/>
                    </a:lnTo>
                    <a:lnTo>
                      <a:pt x="78" y="124"/>
                    </a:lnTo>
                    <a:lnTo>
                      <a:pt x="61" y="103"/>
                    </a:lnTo>
                    <a:lnTo>
                      <a:pt x="43" y="74"/>
                    </a:lnTo>
                    <a:lnTo>
                      <a:pt x="31" y="66"/>
                    </a:lnTo>
                    <a:lnTo>
                      <a:pt x="22" y="59"/>
                    </a:lnTo>
                    <a:lnTo>
                      <a:pt x="18" y="43"/>
                    </a:lnTo>
                    <a:lnTo>
                      <a:pt x="1" y="29"/>
                    </a:lnTo>
                    <a:lnTo>
                      <a:pt x="1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B0F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854" name="Freeform 24"/>
            <p:cNvSpPr>
              <a:spLocks/>
            </p:cNvSpPr>
            <p:nvPr/>
          </p:nvSpPr>
          <p:spPr bwMode="auto">
            <a:xfrm>
              <a:off x="2519" y="1753"/>
              <a:ext cx="1139" cy="1460"/>
            </a:xfrm>
            <a:custGeom>
              <a:avLst/>
              <a:gdLst>
                <a:gd name="T0" fmla="*/ 870 w 1139"/>
                <a:gd name="T1" fmla="*/ 236 h 1460"/>
                <a:gd name="T2" fmla="*/ 976 w 1139"/>
                <a:gd name="T3" fmla="*/ 477 h 1460"/>
                <a:gd name="T4" fmla="*/ 1019 w 1139"/>
                <a:gd name="T5" fmla="*/ 540 h 1460"/>
                <a:gd name="T6" fmla="*/ 1112 w 1139"/>
                <a:gd name="T7" fmla="*/ 524 h 1460"/>
                <a:gd name="T8" fmla="*/ 1136 w 1139"/>
                <a:gd name="T9" fmla="*/ 583 h 1460"/>
                <a:gd name="T10" fmla="*/ 1025 w 1139"/>
                <a:gd name="T11" fmla="*/ 746 h 1460"/>
                <a:gd name="T12" fmla="*/ 933 w 1139"/>
                <a:gd name="T13" fmla="*/ 932 h 1460"/>
                <a:gd name="T14" fmla="*/ 946 w 1139"/>
                <a:gd name="T15" fmla="*/ 1001 h 1460"/>
                <a:gd name="T16" fmla="*/ 946 w 1139"/>
                <a:gd name="T17" fmla="*/ 1070 h 1460"/>
                <a:gd name="T18" fmla="*/ 905 w 1139"/>
                <a:gd name="T19" fmla="*/ 1095 h 1460"/>
                <a:gd name="T20" fmla="*/ 846 w 1139"/>
                <a:gd name="T21" fmla="*/ 1188 h 1460"/>
                <a:gd name="T22" fmla="*/ 823 w 1139"/>
                <a:gd name="T23" fmla="*/ 1267 h 1460"/>
                <a:gd name="T24" fmla="*/ 766 w 1139"/>
                <a:gd name="T25" fmla="*/ 1375 h 1460"/>
                <a:gd name="T26" fmla="*/ 734 w 1139"/>
                <a:gd name="T27" fmla="*/ 1400 h 1460"/>
                <a:gd name="T28" fmla="*/ 664 w 1139"/>
                <a:gd name="T29" fmla="*/ 1454 h 1460"/>
                <a:gd name="T30" fmla="*/ 581 w 1139"/>
                <a:gd name="T31" fmla="*/ 1437 h 1460"/>
                <a:gd name="T32" fmla="*/ 571 w 1139"/>
                <a:gd name="T33" fmla="*/ 1385 h 1460"/>
                <a:gd name="T34" fmla="*/ 534 w 1139"/>
                <a:gd name="T35" fmla="*/ 1312 h 1460"/>
                <a:gd name="T36" fmla="*/ 527 w 1139"/>
                <a:gd name="T37" fmla="*/ 1252 h 1460"/>
                <a:gd name="T38" fmla="*/ 517 w 1139"/>
                <a:gd name="T39" fmla="*/ 1210 h 1460"/>
                <a:gd name="T40" fmla="*/ 481 w 1139"/>
                <a:gd name="T41" fmla="*/ 1166 h 1460"/>
                <a:gd name="T42" fmla="*/ 458 w 1139"/>
                <a:gd name="T43" fmla="*/ 1107 h 1460"/>
                <a:gd name="T44" fmla="*/ 490 w 1139"/>
                <a:gd name="T45" fmla="*/ 1005 h 1460"/>
                <a:gd name="T46" fmla="*/ 475 w 1139"/>
                <a:gd name="T47" fmla="*/ 865 h 1460"/>
                <a:gd name="T48" fmla="*/ 425 w 1139"/>
                <a:gd name="T49" fmla="*/ 795 h 1460"/>
                <a:gd name="T50" fmla="*/ 418 w 1139"/>
                <a:gd name="T51" fmla="*/ 685 h 1460"/>
                <a:gd name="T52" fmla="*/ 345 w 1139"/>
                <a:gd name="T53" fmla="*/ 643 h 1460"/>
                <a:gd name="T54" fmla="*/ 251 w 1139"/>
                <a:gd name="T55" fmla="*/ 655 h 1460"/>
                <a:gd name="T56" fmla="*/ 55 w 1139"/>
                <a:gd name="T57" fmla="*/ 567 h 1460"/>
                <a:gd name="T58" fmla="*/ 10 w 1139"/>
                <a:gd name="T59" fmla="*/ 423 h 1460"/>
                <a:gd name="T60" fmla="*/ 45 w 1139"/>
                <a:gd name="T61" fmla="*/ 321 h 1460"/>
                <a:gd name="T62" fmla="*/ 110 w 1139"/>
                <a:gd name="T63" fmla="*/ 211 h 1460"/>
                <a:gd name="T64" fmla="*/ 208 w 1139"/>
                <a:gd name="T65" fmla="*/ 127 h 1460"/>
                <a:gd name="T66" fmla="*/ 279 w 1139"/>
                <a:gd name="T67" fmla="*/ 39 h 1460"/>
                <a:gd name="T68" fmla="*/ 347 w 1139"/>
                <a:gd name="T69" fmla="*/ 61 h 1460"/>
                <a:gd name="T70" fmla="*/ 420 w 1139"/>
                <a:gd name="T71" fmla="*/ 24 h 1460"/>
                <a:gd name="T72" fmla="*/ 470 w 1139"/>
                <a:gd name="T73" fmla="*/ 5 h 1460"/>
                <a:gd name="T74" fmla="*/ 508 w 1139"/>
                <a:gd name="T75" fmla="*/ 51 h 1460"/>
                <a:gd name="T76" fmla="*/ 587 w 1139"/>
                <a:gd name="T77" fmla="*/ 123 h 1460"/>
                <a:gd name="T78" fmla="*/ 641 w 1139"/>
                <a:gd name="T79" fmla="*/ 88 h 1460"/>
                <a:gd name="T80" fmla="*/ 723 w 1139"/>
                <a:gd name="T81" fmla="*/ 113 h 1460"/>
                <a:gd name="T82" fmla="*/ 814 w 1139"/>
                <a:gd name="T83" fmla="*/ 111 h 14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9"/>
                <a:gd name="T127" fmla="*/ 0 h 1460"/>
                <a:gd name="T128" fmla="*/ 1139 w 1139"/>
                <a:gd name="T129" fmla="*/ 1460 h 14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9" h="1460">
                  <a:moveTo>
                    <a:pt x="851" y="174"/>
                  </a:moveTo>
                  <a:lnTo>
                    <a:pt x="870" y="236"/>
                  </a:lnTo>
                  <a:lnTo>
                    <a:pt x="905" y="328"/>
                  </a:lnTo>
                  <a:lnTo>
                    <a:pt x="976" y="477"/>
                  </a:lnTo>
                  <a:lnTo>
                    <a:pt x="1002" y="497"/>
                  </a:lnTo>
                  <a:lnTo>
                    <a:pt x="1019" y="540"/>
                  </a:lnTo>
                  <a:lnTo>
                    <a:pt x="1075" y="537"/>
                  </a:lnTo>
                  <a:lnTo>
                    <a:pt x="1112" y="524"/>
                  </a:lnTo>
                  <a:lnTo>
                    <a:pt x="1138" y="524"/>
                  </a:lnTo>
                  <a:lnTo>
                    <a:pt x="1136" y="583"/>
                  </a:lnTo>
                  <a:lnTo>
                    <a:pt x="1126" y="614"/>
                  </a:lnTo>
                  <a:lnTo>
                    <a:pt x="1025" y="746"/>
                  </a:lnTo>
                  <a:lnTo>
                    <a:pt x="932" y="880"/>
                  </a:lnTo>
                  <a:lnTo>
                    <a:pt x="933" y="932"/>
                  </a:lnTo>
                  <a:lnTo>
                    <a:pt x="959" y="971"/>
                  </a:lnTo>
                  <a:lnTo>
                    <a:pt x="946" y="1001"/>
                  </a:lnTo>
                  <a:lnTo>
                    <a:pt x="953" y="1041"/>
                  </a:lnTo>
                  <a:lnTo>
                    <a:pt x="946" y="1070"/>
                  </a:lnTo>
                  <a:lnTo>
                    <a:pt x="923" y="1095"/>
                  </a:lnTo>
                  <a:lnTo>
                    <a:pt x="905" y="1095"/>
                  </a:lnTo>
                  <a:lnTo>
                    <a:pt x="873" y="1138"/>
                  </a:lnTo>
                  <a:lnTo>
                    <a:pt x="846" y="1188"/>
                  </a:lnTo>
                  <a:lnTo>
                    <a:pt x="851" y="1242"/>
                  </a:lnTo>
                  <a:lnTo>
                    <a:pt x="823" y="1267"/>
                  </a:lnTo>
                  <a:lnTo>
                    <a:pt x="797" y="1323"/>
                  </a:lnTo>
                  <a:lnTo>
                    <a:pt x="766" y="1375"/>
                  </a:lnTo>
                  <a:lnTo>
                    <a:pt x="749" y="1395"/>
                  </a:lnTo>
                  <a:lnTo>
                    <a:pt x="734" y="1400"/>
                  </a:lnTo>
                  <a:lnTo>
                    <a:pt x="707" y="1434"/>
                  </a:lnTo>
                  <a:lnTo>
                    <a:pt x="664" y="1454"/>
                  </a:lnTo>
                  <a:lnTo>
                    <a:pt x="611" y="1459"/>
                  </a:lnTo>
                  <a:lnTo>
                    <a:pt x="581" y="1437"/>
                  </a:lnTo>
                  <a:lnTo>
                    <a:pt x="577" y="1413"/>
                  </a:lnTo>
                  <a:lnTo>
                    <a:pt x="571" y="1385"/>
                  </a:lnTo>
                  <a:lnTo>
                    <a:pt x="551" y="1368"/>
                  </a:lnTo>
                  <a:lnTo>
                    <a:pt x="534" y="1312"/>
                  </a:lnTo>
                  <a:lnTo>
                    <a:pt x="530" y="1285"/>
                  </a:lnTo>
                  <a:lnTo>
                    <a:pt x="527" y="1252"/>
                  </a:lnTo>
                  <a:lnTo>
                    <a:pt x="518" y="1226"/>
                  </a:lnTo>
                  <a:lnTo>
                    <a:pt x="517" y="1210"/>
                  </a:lnTo>
                  <a:lnTo>
                    <a:pt x="500" y="1186"/>
                  </a:lnTo>
                  <a:lnTo>
                    <a:pt x="481" y="1166"/>
                  </a:lnTo>
                  <a:lnTo>
                    <a:pt x="468" y="1131"/>
                  </a:lnTo>
                  <a:lnTo>
                    <a:pt x="458" y="1107"/>
                  </a:lnTo>
                  <a:lnTo>
                    <a:pt x="462" y="1065"/>
                  </a:lnTo>
                  <a:lnTo>
                    <a:pt x="490" y="1005"/>
                  </a:lnTo>
                  <a:lnTo>
                    <a:pt x="495" y="939"/>
                  </a:lnTo>
                  <a:lnTo>
                    <a:pt x="475" y="865"/>
                  </a:lnTo>
                  <a:lnTo>
                    <a:pt x="445" y="836"/>
                  </a:lnTo>
                  <a:lnTo>
                    <a:pt x="425" y="795"/>
                  </a:lnTo>
                  <a:lnTo>
                    <a:pt x="432" y="732"/>
                  </a:lnTo>
                  <a:lnTo>
                    <a:pt x="418" y="685"/>
                  </a:lnTo>
                  <a:lnTo>
                    <a:pt x="382" y="680"/>
                  </a:lnTo>
                  <a:lnTo>
                    <a:pt x="345" y="643"/>
                  </a:lnTo>
                  <a:lnTo>
                    <a:pt x="298" y="623"/>
                  </a:lnTo>
                  <a:lnTo>
                    <a:pt x="251" y="655"/>
                  </a:lnTo>
                  <a:lnTo>
                    <a:pt x="123" y="646"/>
                  </a:lnTo>
                  <a:lnTo>
                    <a:pt x="55" y="567"/>
                  </a:lnTo>
                  <a:lnTo>
                    <a:pt x="0" y="458"/>
                  </a:lnTo>
                  <a:lnTo>
                    <a:pt x="10" y="423"/>
                  </a:lnTo>
                  <a:lnTo>
                    <a:pt x="35" y="396"/>
                  </a:lnTo>
                  <a:lnTo>
                    <a:pt x="45" y="321"/>
                  </a:lnTo>
                  <a:lnTo>
                    <a:pt x="62" y="266"/>
                  </a:lnTo>
                  <a:lnTo>
                    <a:pt x="110" y="211"/>
                  </a:lnTo>
                  <a:lnTo>
                    <a:pt x="161" y="186"/>
                  </a:lnTo>
                  <a:lnTo>
                    <a:pt x="208" y="127"/>
                  </a:lnTo>
                  <a:lnTo>
                    <a:pt x="218" y="103"/>
                  </a:lnTo>
                  <a:lnTo>
                    <a:pt x="279" y="39"/>
                  </a:lnTo>
                  <a:lnTo>
                    <a:pt x="318" y="64"/>
                  </a:lnTo>
                  <a:lnTo>
                    <a:pt x="347" y="61"/>
                  </a:lnTo>
                  <a:lnTo>
                    <a:pt x="381" y="27"/>
                  </a:lnTo>
                  <a:lnTo>
                    <a:pt x="420" y="24"/>
                  </a:lnTo>
                  <a:lnTo>
                    <a:pt x="445" y="32"/>
                  </a:lnTo>
                  <a:lnTo>
                    <a:pt x="470" y="5"/>
                  </a:lnTo>
                  <a:lnTo>
                    <a:pt x="501" y="0"/>
                  </a:lnTo>
                  <a:lnTo>
                    <a:pt x="508" y="51"/>
                  </a:lnTo>
                  <a:lnTo>
                    <a:pt x="530" y="86"/>
                  </a:lnTo>
                  <a:lnTo>
                    <a:pt x="587" y="123"/>
                  </a:lnTo>
                  <a:lnTo>
                    <a:pt x="635" y="130"/>
                  </a:lnTo>
                  <a:lnTo>
                    <a:pt x="641" y="88"/>
                  </a:lnTo>
                  <a:lnTo>
                    <a:pt x="678" y="88"/>
                  </a:lnTo>
                  <a:lnTo>
                    <a:pt x="723" y="113"/>
                  </a:lnTo>
                  <a:lnTo>
                    <a:pt x="771" y="127"/>
                  </a:lnTo>
                  <a:lnTo>
                    <a:pt x="814" y="111"/>
                  </a:lnTo>
                  <a:lnTo>
                    <a:pt x="851" y="174"/>
                  </a:lnTo>
                </a:path>
              </a:pathLst>
            </a:custGeom>
            <a:solidFill>
              <a:srgbClr val="00B0F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855" name="Group 25"/>
            <p:cNvGrpSpPr>
              <a:grpSpLocks/>
            </p:cNvGrpSpPr>
            <p:nvPr/>
          </p:nvGrpSpPr>
          <p:grpSpPr bwMode="auto">
            <a:xfrm>
              <a:off x="2595" y="965"/>
              <a:ext cx="504" cy="502"/>
              <a:chOff x="2595" y="965"/>
              <a:chExt cx="504" cy="502"/>
            </a:xfrm>
          </p:grpSpPr>
          <p:grpSp>
            <p:nvGrpSpPr>
              <p:cNvPr id="119864" name="Group 26"/>
              <p:cNvGrpSpPr>
                <a:grpSpLocks/>
              </p:cNvGrpSpPr>
              <p:nvPr/>
            </p:nvGrpSpPr>
            <p:grpSpPr bwMode="auto">
              <a:xfrm>
                <a:off x="2796" y="1279"/>
                <a:ext cx="156" cy="188"/>
                <a:chOff x="2796" y="1279"/>
                <a:chExt cx="156" cy="188"/>
              </a:xfrm>
            </p:grpSpPr>
            <p:sp>
              <p:nvSpPr>
                <p:cNvPr id="119866" name="Freeform 27"/>
                <p:cNvSpPr>
                  <a:spLocks/>
                </p:cNvSpPr>
                <p:nvPr/>
              </p:nvSpPr>
              <p:spPr bwMode="auto">
                <a:xfrm>
                  <a:off x="2796" y="1349"/>
                  <a:ext cx="74" cy="106"/>
                </a:xfrm>
                <a:custGeom>
                  <a:avLst/>
                  <a:gdLst>
                    <a:gd name="T0" fmla="*/ 17 w 74"/>
                    <a:gd name="T1" fmla="*/ 31 h 106"/>
                    <a:gd name="T2" fmla="*/ 23 w 74"/>
                    <a:gd name="T3" fmla="*/ 20 h 106"/>
                    <a:gd name="T4" fmla="*/ 36 w 74"/>
                    <a:gd name="T5" fmla="*/ 20 h 106"/>
                    <a:gd name="T6" fmla="*/ 54 w 74"/>
                    <a:gd name="T7" fmla="*/ 0 h 106"/>
                    <a:gd name="T8" fmla="*/ 60 w 74"/>
                    <a:gd name="T9" fmla="*/ 13 h 106"/>
                    <a:gd name="T10" fmla="*/ 69 w 74"/>
                    <a:gd name="T11" fmla="*/ 13 h 106"/>
                    <a:gd name="T12" fmla="*/ 73 w 74"/>
                    <a:gd name="T13" fmla="*/ 20 h 106"/>
                    <a:gd name="T14" fmla="*/ 67 w 74"/>
                    <a:gd name="T15" fmla="*/ 31 h 106"/>
                    <a:gd name="T16" fmla="*/ 60 w 74"/>
                    <a:gd name="T17" fmla="*/ 36 h 106"/>
                    <a:gd name="T18" fmla="*/ 60 w 74"/>
                    <a:gd name="T19" fmla="*/ 45 h 106"/>
                    <a:gd name="T20" fmla="*/ 57 w 74"/>
                    <a:gd name="T21" fmla="*/ 50 h 106"/>
                    <a:gd name="T22" fmla="*/ 56 w 74"/>
                    <a:gd name="T23" fmla="*/ 56 h 106"/>
                    <a:gd name="T24" fmla="*/ 60 w 74"/>
                    <a:gd name="T25" fmla="*/ 66 h 106"/>
                    <a:gd name="T26" fmla="*/ 54 w 74"/>
                    <a:gd name="T27" fmla="*/ 75 h 106"/>
                    <a:gd name="T28" fmla="*/ 48 w 74"/>
                    <a:gd name="T29" fmla="*/ 80 h 106"/>
                    <a:gd name="T30" fmla="*/ 43 w 74"/>
                    <a:gd name="T31" fmla="*/ 80 h 106"/>
                    <a:gd name="T32" fmla="*/ 41 w 74"/>
                    <a:gd name="T33" fmla="*/ 82 h 106"/>
                    <a:gd name="T34" fmla="*/ 39 w 74"/>
                    <a:gd name="T35" fmla="*/ 88 h 106"/>
                    <a:gd name="T36" fmla="*/ 30 w 74"/>
                    <a:gd name="T37" fmla="*/ 91 h 106"/>
                    <a:gd name="T38" fmla="*/ 28 w 74"/>
                    <a:gd name="T39" fmla="*/ 88 h 106"/>
                    <a:gd name="T40" fmla="*/ 20 w 74"/>
                    <a:gd name="T41" fmla="*/ 95 h 106"/>
                    <a:gd name="T42" fmla="*/ 19 w 74"/>
                    <a:gd name="T43" fmla="*/ 98 h 106"/>
                    <a:gd name="T44" fmla="*/ 10 w 74"/>
                    <a:gd name="T45" fmla="*/ 105 h 106"/>
                    <a:gd name="T46" fmla="*/ 6 w 74"/>
                    <a:gd name="T47" fmla="*/ 105 h 106"/>
                    <a:gd name="T48" fmla="*/ 4 w 74"/>
                    <a:gd name="T49" fmla="*/ 100 h 106"/>
                    <a:gd name="T50" fmla="*/ 1 w 74"/>
                    <a:gd name="T51" fmla="*/ 88 h 106"/>
                    <a:gd name="T52" fmla="*/ 0 w 74"/>
                    <a:gd name="T53" fmla="*/ 86 h 106"/>
                    <a:gd name="T54" fmla="*/ 0 w 74"/>
                    <a:gd name="T55" fmla="*/ 78 h 106"/>
                    <a:gd name="T56" fmla="*/ 6 w 74"/>
                    <a:gd name="T57" fmla="*/ 73 h 106"/>
                    <a:gd name="T58" fmla="*/ 11 w 74"/>
                    <a:gd name="T59" fmla="*/ 68 h 106"/>
                    <a:gd name="T60" fmla="*/ 14 w 74"/>
                    <a:gd name="T61" fmla="*/ 58 h 106"/>
                    <a:gd name="T62" fmla="*/ 20 w 74"/>
                    <a:gd name="T63" fmla="*/ 58 h 106"/>
                    <a:gd name="T64" fmla="*/ 24 w 74"/>
                    <a:gd name="T65" fmla="*/ 61 h 106"/>
                    <a:gd name="T66" fmla="*/ 30 w 74"/>
                    <a:gd name="T67" fmla="*/ 58 h 106"/>
                    <a:gd name="T68" fmla="*/ 24 w 74"/>
                    <a:gd name="T69" fmla="*/ 56 h 106"/>
                    <a:gd name="T70" fmla="*/ 17 w 74"/>
                    <a:gd name="T71" fmla="*/ 31 h 10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4"/>
                    <a:gd name="T109" fmla="*/ 0 h 106"/>
                    <a:gd name="T110" fmla="*/ 74 w 74"/>
                    <a:gd name="T111" fmla="*/ 106 h 10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4" h="106">
                      <a:moveTo>
                        <a:pt x="17" y="31"/>
                      </a:moveTo>
                      <a:lnTo>
                        <a:pt x="23" y="20"/>
                      </a:lnTo>
                      <a:lnTo>
                        <a:pt x="36" y="20"/>
                      </a:lnTo>
                      <a:lnTo>
                        <a:pt x="54" y="0"/>
                      </a:lnTo>
                      <a:lnTo>
                        <a:pt x="60" y="13"/>
                      </a:lnTo>
                      <a:lnTo>
                        <a:pt x="69" y="13"/>
                      </a:lnTo>
                      <a:lnTo>
                        <a:pt x="73" y="20"/>
                      </a:lnTo>
                      <a:lnTo>
                        <a:pt x="67" y="31"/>
                      </a:lnTo>
                      <a:lnTo>
                        <a:pt x="60" y="36"/>
                      </a:lnTo>
                      <a:lnTo>
                        <a:pt x="60" y="45"/>
                      </a:lnTo>
                      <a:lnTo>
                        <a:pt x="57" y="50"/>
                      </a:lnTo>
                      <a:lnTo>
                        <a:pt x="56" y="56"/>
                      </a:lnTo>
                      <a:lnTo>
                        <a:pt x="60" y="66"/>
                      </a:lnTo>
                      <a:lnTo>
                        <a:pt x="54" y="75"/>
                      </a:lnTo>
                      <a:lnTo>
                        <a:pt x="48" y="80"/>
                      </a:lnTo>
                      <a:lnTo>
                        <a:pt x="43" y="80"/>
                      </a:lnTo>
                      <a:lnTo>
                        <a:pt x="41" y="82"/>
                      </a:lnTo>
                      <a:lnTo>
                        <a:pt x="39" y="88"/>
                      </a:lnTo>
                      <a:lnTo>
                        <a:pt x="30" y="91"/>
                      </a:lnTo>
                      <a:lnTo>
                        <a:pt x="28" y="88"/>
                      </a:lnTo>
                      <a:lnTo>
                        <a:pt x="20" y="95"/>
                      </a:lnTo>
                      <a:lnTo>
                        <a:pt x="19" y="98"/>
                      </a:lnTo>
                      <a:lnTo>
                        <a:pt x="10" y="105"/>
                      </a:lnTo>
                      <a:lnTo>
                        <a:pt x="6" y="105"/>
                      </a:lnTo>
                      <a:lnTo>
                        <a:pt x="4" y="100"/>
                      </a:lnTo>
                      <a:lnTo>
                        <a:pt x="1" y="88"/>
                      </a:lnTo>
                      <a:lnTo>
                        <a:pt x="0" y="86"/>
                      </a:lnTo>
                      <a:lnTo>
                        <a:pt x="0" y="78"/>
                      </a:lnTo>
                      <a:lnTo>
                        <a:pt x="6" y="73"/>
                      </a:lnTo>
                      <a:lnTo>
                        <a:pt x="11" y="68"/>
                      </a:lnTo>
                      <a:lnTo>
                        <a:pt x="14" y="58"/>
                      </a:lnTo>
                      <a:lnTo>
                        <a:pt x="20" y="58"/>
                      </a:lnTo>
                      <a:lnTo>
                        <a:pt x="24" y="61"/>
                      </a:lnTo>
                      <a:lnTo>
                        <a:pt x="30" y="58"/>
                      </a:lnTo>
                      <a:lnTo>
                        <a:pt x="24" y="56"/>
                      </a:lnTo>
                      <a:lnTo>
                        <a:pt x="17" y="31"/>
                      </a:lnTo>
                    </a:path>
                  </a:pathLst>
                </a:custGeom>
                <a:solidFill>
                  <a:srgbClr val="00B0F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867" name="Freeform 28"/>
                <p:cNvSpPr>
                  <a:spLocks/>
                </p:cNvSpPr>
                <p:nvPr/>
              </p:nvSpPr>
              <p:spPr bwMode="auto">
                <a:xfrm>
                  <a:off x="2864" y="1279"/>
                  <a:ext cx="88" cy="188"/>
                </a:xfrm>
                <a:custGeom>
                  <a:avLst/>
                  <a:gdLst>
                    <a:gd name="T0" fmla="*/ 33 w 88"/>
                    <a:gd name="T1" fmla="*/ 20 h 188"/>
                    <a:gd name="T2" fmla="*/ 54 w 88"/>
                    <a:gd name="T3" fmla="*/ 19 h 188"/>
                    <a:gd name="T4" fmla="*/ 62 w 88"/>
                    <a:gd name="T5" fmla="*/ 12 h 188"/>
                    <a:gd name="T6" fmla="*/ 70 w 88"/>
                    <a:gd name="T7" fmla="*/ 5 h 188"/>
                    <a:gd name="T8" fmla="*/ 87 w 88"/>
                    <a:gd name="T9" fmla="*/ 2 h 188"/>
                    <a:gd name="T10" fmla="*/ 82 w 88"/>
                    <a:gd name="T11" fmla="*/ 19 h 188"/>
                    <a:gd name="T12" fmla="*/ 75 w 88"/>
                    <a:gd name="T13" fmla="*/ 22 h 188"/>
                    <a:gd name="T14" fmla="*/ 63 w 88"/>
                    <a:gd name="T15" fmla="*/ 36 h 188"/>
                    <a:gd name="T16" fmla="*/ 76 w 88"/>
                    <a:gd name="T17" fmla="*/ 36 h 188"/>
                    <a:gd name="T18" fmla="*/ 87 w 88"/>
                    <a:gd name="T19" fmla="*/ 36 h 188"/>
                    <a:gd name="T20" fmla="*/ 80 w 88"/>
                    <a:gd name="T21" fmla="*/ 52 h 188"/>
                    <a:gd name="T22" fmla="*/ 67 w 88"/>
                    <a:gd name="T23" fmla="*/ 59 h 188"/>
                    <a:gd name="T24" fmla="*/ 66 w 88"/>
                    <a:gd name="T25" fmla="*/ 71 h 188"/>
                    <a:gd name="T26" fmla="*/ 76 w 88"/>
                    <a:gd name="T27" fmla="*/ 86 h 188"/>
                    <a:gd name="T28" fmla="*/ 82 w 88"/>
                    <a:gd name="T29" fmla="*/ 101 h 188"/>
                    <a:gd name="T30" fmla="*/ 87 w 88"/>
                    <a:gd name="T31" fmla="*/ 122 h 188"/>
                    <a:gd name="T32" fmla="*/ 83 w 88"/>
                    <a:gd name="T33" fmla="*/ 147 h 188"/>
                    <a:gd name="T34" fmla="*/ 75 w 88"/>
                    <a:gd name="T35" fmla="*/ 158 h 188"/>
                    <a:gd name="T36" fmla="*/ 82 w 88"/>
                    <a:gd name="T37" fmla="*/ 176 h 188"/>
                    <a:gd name="T38" fmla="*/ 62 w 88"/>
                    <a:gd name="T39" fmla="*/ 176 h 188"/>
                    <a:gd name="T40" fmla="*/ 50 w 88"/>
                    <a:gd name="T41" fmla="*/ 174 h 188"/>
                    <a:gd name="T42" fmla="*/ 33 w 88"/>
                    <a:gd name="T43" fmla="*/ 180 h 188"/>
                    <a:gd name="T44" fmla="*/ 24 w 88"/>
                    <a:gd name="T45" fmla="*/ 182 h 188"/>
                    <a:gd name="T46" fmla="*/ 13 w 88"/>
                    <a:gd name="T47" fmla="*/ 185 h 188"/>
                    <a:gd name="T48" fmla="*/ 4 w 88"/>
                    <a:gd name="T49" fmla="*/ 179 h 188"/>
                    <a:gd name="T50" fmla="*/ 0 w 88"/>
                    <a:gd name="T51" fmla="*/ 167 h 188"/>
                    <a:gd name="T52" fmla="*/ 10 w 88"/>
                    <a:gd name="T53" fmla="*/ 155 h 188"/>
                    <a:gd name="T54" fmla="*/ 23 w 88"/>
                    <a:gd name="T55" fmla="*/ 153 h 188"/>
                    <a:gd name="T56" fmla="*/ 15 w 88"/>
                    <a:gd name="T57" fmla="*/ 147 h 188"/>
                    <a:gd name="T58" fmla="*/ 15 w 88"/>
                    <a:gd name="T59" fmla="*/ 135 h 188"/>
                    <a:gd name="T60" fmla="*/ 26 w 88"/>
                    <a:gd name="T61" fmla="*/ 128 h 188"/>
                    <a:gd name="T62" fmla="*/ 36 w 88"/>
                    <a:gd name="T63" fmla="*/ 126 h 188"/>
                    <a:gd name="T64" fmla="*/ 41 w 88"/>
                    <a:gd name="T65" fmla="*/ 106 h 188"/>
                    <a:gd name="T66" fmla="*/ 46 w 88"/>
                    <a:gd name="T67" fmla="*/ 86 h 188"/>
                    <a:gd name="T68" fmla="*/ 37 w 88"/>
                    <a:gd name="T69" fmla="*/ 73 h 188"/>
                    <a:gd name="T70" fmla="*/ 19 w 88"/>
                    <a:gd name="T71" fmla="*/ 68 h 188"/>
                    <a:gd name="T72" fmla="*/ 27 w 88"/>
                    <a:gd name="T73" fmla="*/ 27 h 18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88"/>
                    <a:gd name="T112" fmla="*/ 0 h 188"/>
                    <a:gd name="T113" fmla="*/ 88 w 88"/>
                    <a:gd name="T114" fmla="*/ 188 h 18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88" h="188">
                      <a:moveTo>
                        <a:pt x="27" y="27"/>
                      </a:moveTo>
                      <a:lnTo>
                        <a:pt x="33" y="20"/>
                      </a:lnTo>
                      <a:lnTo>
                        <a:pt x="50" y="22"/>
                      </a:lnTo>
                      <a:lnTo>
                        <a:pt x="54" y="19"/>
                      </a:lnTo>
                      <a:lnTo>
                        <a:pt x="57" y="12"/>
                      </a:lnTo>
                      <a:lnTo>
                        <a:pt x="62" y="12"/>
                      </a:lnTo>
                      <a:lnTo>
                        <a:pt x="66" y="9"/>
                      </a:lnTo>
                      <a:lnTo>
                        <a:pt x="70" y="5"/>
                      </a:lnTo>
                      <a:lnTo>
                        <a:pt x="79" y="0"/>
                      </a:lnTo>
                      <a:lnTo>
                        <a:pt x="87" y="2"/>
                      </a:lnTo>
                      <a:lnTo>
                        <a:pt x="86" y="12"/>
                      </a:lnTo>
                      <a:lnTo>
                        <a:pt x="82" y="19"/>
                      </a:lnTo>
                      <a:lnTo>
                        <a:pt x="79" y="20"/>
                      </a:lnTo>
                      <a:lnTo>
                        <a:pt x="75" y="22"/>
                      </a:lnTo>
                      <a:lnTo>
                        <a:pt x="63" y="27"/>
                      </a:lnTo>
                      <a:lnTo>
                        <a:pt x="63" y="36"/>
                      </a:lnTo>
                      <a:lnTo>
                        <a:pt x="66" y="41"/>
                      </a:lnTo>
                      <a:lnTo>
                        <a:pt x="76" y="36"/>
                      </a:lnTo>
                      <a:lnTo>
                        <a:pt x="86" y="32"/>
                      </a:lnTo>
                      <a:lnTo>
                        <a:pt x="87" y="36"/>
                      </a:lnTo>
                      <a:lnTo>
                        <a:pt x="87" y="49"/>
                      </a:lnTo>
                      <a:lnTo>
                        <a:pt x="80" y="52"/>
                      </a:lnTo>
                      <a:lnTo>
                        <a:pt x="73" y="52"/>
                      </a:lnTo>
                      <a:lnTo>
                        <a:pt x="67" y="59"/>
                      </a:lnTo>
                      <a:lnTo>
                        <a:pt x="66" y="64"/>
                      </a:lnTo>
                      <a:lnTo>
                        <a:pt x="66" y="71"/>
                      </a:lnTo>
                      <a:lnTo>
                        <a:pt x="70" y="79"/>
                      </a:lnTo>
                      <a:lnTo>
                        <a:pt x="76" y="86"/>
                      </a:lnTo>
                      <a:lnTo>
                        <a:pt x="80" y="93"/>
                      </a:lnTo>
                      <a:lnTo>
                        <a:pt x="82" y="101"/>
                      </a:lnTo>
                      <a:lnTo>
                        <a:pt x="83" y="111"/>
                      </a:lnTo>
                      <a:lnTo>
                        <a:pt x="87" y="122"/>
                      </a:lnTo>
                      <a:lnTo>
                        <a:pt x="87" y="138"/>
                      </a:lnTo>
                      <a:lnTo>
                        <a:pt x="83" y="147"/>
                      </a:lnTo>
                      <a:lnTo>
                        <a:pt x="76" y="153"/>
                      </a:lnTo>
                      <a:lnTo>
                        <a:pt x="75" y="158"/>
                      </a:lnTo>
                      <a:lnTo>
                        <a:pt x="79" y="167"/>
                      </a:lnTo>
                      <a:lnTo>
                        <a:pt x="82" y="176"/>
                      </a:lnTo>
                      <a:lnTo>
                        <a:pt x="70" y="176"/>
                      </a:lnTo>
                      <a:lnTo>
                        <a:pt x="62" y="176"/>
                      </a:lnTo>
                      <a:lnTo>
                        <a:pt x="57" y="174"/>
                      </a:lnTo>
                      <a:lnTo>
                        <a:pt x="50" y="174"/>
                      </a:lnTo>
                      <a:lnTo>
                        <a:pt x="41" y="176"/>
                      </a:lnTo>
                      <a:lnTo>
                        <a:pt x="33" y="180"/>
                      </a:lnTo>
                      <a:lnTo>
                        <a:pt x="27" y="180"/>
                      </a:lnTo>
                      <a:lnTo>
                        <a:pt x="24" y="182"/>
                      </a:lnTo>
                      <a:lnTo>
                        <a:pt x="15" y="187"/>
                      </a:lnTo>
                      <a:lnTo>
                        <a:pt x="13" y="185"/>
                      </a:lnTo>
                      <a:lnTo>
                        <a:pt x="10" y="180"/>
                      </a:lnTo>
                      <a:lnTo>
                        <a:pt x="4" y="179"/>
                      </a:lnTo>
                      <a:lnTo>
                        <a:pt x="0" y="176"/>
                      </a:lnTo>
                      <a:lnTo>
                        <a:pt x="0" y="167"/>
                      </a:lnTo>
                      <a:lnTo>
                        <a:pt x="4" y="155"/>
                      </a:lnTo>
                      <a:lnTo>
                        <a:pt x="10" y="155"/>
                      </a:lnTo>
                      <a:lnTo>
                        <a:pt x="15" y="153"/>
                      </a:lnTo>
                      <a:lnTo>
                        <a:pt x="23" y="153"/>
                      </a:lnTo>
                      <a:lnTo>
                        <a:pt x="23" y="152"/>
                      </a:lnTo>
                      <a:lnTo>
                        <a:pt x="15" y="147"/>
                      </a:lnTo>
                      <a:lnTo>
                        <a:pt x="15" y="140"/>
                      </a:lnTo>
                      <a:lnTo>
                        <a:pt x="15" y="135"/>
                      </a:lnTo>
                      <a:lnTo>
                        <a:pt x="23" y="131"/>
                      </a:lnTo>
                      <a:lnTo>
                        <a:pt x="26" y="128"/>
                      </a:lnTo>
                      <a:lnTo>
                        <a:pt x="30" y="126"/>
                      </a:lnTo>
                      <a:lnTo>
                        <a:pt x="36" y="126"/>
                      </a:lnTo>
                      <a:lnTo>
                        <a:pt x="39" y="125"/>
                      </a:lnTo>
                      <a:lnTo>
                        <a:pt x="41" y="106"/>
                      </a:lnTo>
                      <a:lnTo>
                        <a:pt x="46" y="93"/>
                      </a:lnTo>
                      <a:lnTo>
                        <a:pt x="46" y="86"/>
                      </a:lnTo>
                      <a:lnTo>
                        <a:pt x="33" y="84"/>
                      </a:lnTo>
                      <a:lnTo>
                        <a:pt x="37" y="73"/>
                      </a:lnTo>
                      <a:lnTo>
                        <a:pt x="27" y="66"/>
                      </a:lnTo>
                      <a:lnTo>
                        <a:pt x="19" y="68"/>
                      </a:lnTo>
                      <a:lnTo>
                        <a:pt x="30" y="52"/>
                      </a:lnTo>
                      <a:lnTo>
                        <a:pt x="27" y="27"/>
                      </a:lnTo>
                    </a:path>
                  </a:pathLst>
                </a:custGeom>
                <a:solidFill>
                  <a:srgbClr val="00B0F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9865" name="Freeform 29"/>
              <p:cNvSpPr>
                <a:spLocks/>
              </p:cNvSpPr>
              <p:nvPr/>
            </p:nvSpPr>
            <p:spPr bwMode="auto">
              <a:xfrm>
                <a:off x="2595" y="965"/>
                <a:ext cx="504" cy="317"/>
              </a:xfrm>
              <a:custGeom>
                <a:avLst/>
                <a:gdLst>
                  <a:gd name="T0" fmla="*/ 32 w 504"/>
                  <a:gd name="T1" fmla="*/ 309 h 317"/>
                  <a:gd name="T2" fmla="*/ 51 w 504"/>
                  <a:gd name="T3" fmla="*/ 287 h 317"/>
                  <a:gd name="T4" fmla="*/ 62 w 504"/>
                  <a:gd name="T5" fmla="*/ 281 h 317"/>
                  <a:gd name="T6" fmla="*/ 79 w 504"/>
                  <a:gd name="T7" fmla="*/ 274 h 317"/>
                  <a:gd name="T8" fmla="*/ 92 w 504"/>
                  <a:gd name="T9" fmla="*/ 274 h 317"/>
                  <a:gd name="T10" fmla="*/ 103 w 504"/>
                  <a:gd name="T11" fmla="*/ 264 h 317"/>
                  <a:gd name="T12" fmla="*/ 116 w 504"/>
                  <a:gd name="T13" fmla="*/ 251 h 317"/>
                  <a:gd name="T14" fmla="*/ 129 w 504"/>
                  <a:gd name="T15" fmla="*/ 244 h 317"/>
                  <a:gd name="T16" fmla="*/ 142 w 504"/>
                  <a:gd name="T17" fmla="*/ 237 h 317"/>
                  <a:gd name="T18" fmla="*/ 156 w 504"/>
                  <a:gd name="T19" fmla="*/ 228 h 317"/>
                  <a:gd name="T20" fmla="*/ 175 w 504"/>
                  <a:gd name="T21" fmla="*/ 224 h 317"/>
                  <a:gd name="T22" fmla="*/ 205 w 504"/>
                  <a:gd name="T23" fmla="*/ 228 h 317"/>
                  <a:gd name="T24" fmla="*/ 229 w 504"/>
                  <a:gd name="T25" fmla="*/ 219 h 317"/>
                  <a:gd name="T26" fmla="*/ 242 w 504"/>
                  <a:gd name="T27" fmla="*/ 197 h 317"/>
                  <a:gd name="T28" fmla="*/ 259 w 504"/>
                  <a:gd name="T29" fmla="*/ 178 h 317"/>
                  <a:gd name="T30" fmla="*/ 271 w 504"/>
                  <a:gd name="T31" fmla="*/ 163 h 317"/>
                  <a:gd name="T32" fmla="*/ 279 w 504"/>
                  <a:gd name="T33" fmla="*/ 149 h 317"/>
                  <a:gd name="T34" fmla="*/ 302 w 504"/>
                  <a:gd name="T35" fmla="*/ 133 h 317"/>
                  <a:gd name="T36" fmla="*/ 298 w 504"/>
                  <a:gd name="T37" fmla="*/ 153 h 317"/>
                  <a:gd name="T38" fmla="*/ 315 w 504"/>
                  <a:gd name="T39" fmla="*/ 163 h 317"/>
                  <a:gd name="T40" fmla="*/ 330 w 504"/>
                  <a:gd name="T41" fmla="*/ 156 h 317"/>
                  <a:gd name="T42" fmla="*/ 335 w 504"/>
                  <a:gd name="T43" fmla="*/ 140 h 317"/>
                  <a:gd name="T44" fmla="*/ 341 w 504"/>
                  <a:gd name="T45" fmla="*/ 126 h 317"/>
                  <a:gd name="T46" fmla="*/ 350 w 504"/>
                  <a:gd name="T47" fmla="*/ 113 h 317"/>
                  <a:gd name="T48" fmla="*/ 378 w 504"/>
                  <a:gd name="T49" fmla="*/ 113 h 317"/>
                  <a:gd name="T50" fmla="*/ 406 w 504"/>
                  <a:gd name="T51" fmla="*/ 91 h 317"/>
                  <a:gd name="T52" fmla="*/ 434 w 504"/>
                  <a:gd name="T53" fmla="*/ 74 h 317"/>
                  <a:gd name="T54" fmla="*/ 464 w 504"/>
                  <a:gd name="T55" fmla="*/ 37 h 317"/>
                  <a:gd name="T56" fmla="*/ 490 w 504"/>
                  <a:gd name="T57" fmla="*/ 18 h 317"/>
                  <a:gd name="T58" fmla="*/ 480 w 504"/>
                  <a:gd name="T59" fmla="*/ 0 h 317"/>
                  <a:gd name="T60" fmla="*/ 436 w 504"/>
                  <a:gd name="T61" fmla="*/ 12 h 317"/>
                  <a:gd name="T62" fmla="*/ 406 w 504"/>
                  <a:gd name="T63" fmla="*/ 22 h 317"/>
                  <a:gd name="T64" fmla="*/ 374 w 504"/>
                  <a:gd name="T65" fmla="*/ 29 h 317"/>
                  <a:gd name="T66" fmla="*/ 335 w 504"/>
                  <a:gd name="T67" fmla="*/ 47 h 317"/>
                  <a:gd name="T68" fmla="*/ 302 w 504"/>
                  <a:gd name="T69" fmla="*/ 59 h 317"/>
                  <a:gd name="T70" fmla="*/ 267 w 504"/>
                  <a:gd name="T71" fmla="*/ 74 h 317"/>
                  <a:gd name="T72" fmla="*/ 242 w 504"/>
                  <a:gd name="T73" fmla="*/ 97 h 317"/>
                  <a:gd name="T74" fmla="*/ 222 w 504"/>
                  <a:gd name="T75" fmla="*/ 113 h 317"/>
                  <a:gd name="T76" fmla="*/ 181 w 504"/>
                  <a:gd name="T77" fmla="*/ 140 h 317"/>
                  <a:gd name="T78" fmla="*/ 139 w 504"/>
                  <a:gd name="T79" fmla="*/ 176 h 317"/>
                  <a:gd name="T80" fmla="*/ 105 w 504"/>
                  <a:gd name="T81" fmla="*/ 200 h 317"/>
                  <a:gd name="T82" fmla="*/ 76 w 504"/>
                  <a:gd name="T83" fmla="*/ 235 h 317"/>
                  <a:gd name="T84" fmla="*/ 46 w 504"/>
                  <a:gd name="T85" fmla="*/ 257 h 317"/>
                  <a:gd name="T86" fmla="*/ 0 w 504"/>
                  <a:gd name="T87" fmla="*/ 316 h 31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4"/>
                  <a:gd name="T133" fmla="*/ 0 h 317"/>
                  <a:gd name="T134" fmla="*/ 504 w 504"/>
                  <a:gd name="T135" fmla="*/ 317 h 31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4" h="317">
                    <a:moveTo>
                      <a:pt x="0" y="316"/>
                    </a:moveTo>
                    <a:lnTo>
                      <a:pt x="32" y="309"/>
                    </a:lnTo>
                    <a:lnTo>
                      <a:pt x="43" y="296"/>
                    </a:lnTo>
                    <a:lnTo>
                      <a:pt x="51" y="287"/>
                    </a:lnTo>
                    <a:lnTo>
                      <a:pt x="55" y="281"/>
                    </a:lnTo>
                    <a:lnTo>
                      <a:pt x="62" y="281"/>
                    </a:lnTo>
                    <a:lnTo>
                      <a:pt x="69" y="274"/>
                    </a:lnTo>
                    <a:lnTo>
                      <a:pt x="79" y="274"/>
                    </a:lnTo>
                    <a:lnTo>
                      <a:pt x="85" y="274"/>
                    </a:lnTo>
                    <a:lnTo>
                      <a:pt x="92" y="274"/>
                    </a:lnTo>
                    <a:lnTo>
                      <a:pt x="95" y="274"/>
                    </a:lnTo>
                    <a:lnTo>
                      <a:pt x="103" y="264"/>
                    </a:lnTo>
                    <a:lnTo>
                      <a:pt x="106" y="257"/>
                    </a:lnTo>
                    <a:lnTo>
                      <a:pt x="116" y="251"/>
                    </a:lnTo>
                    <a:lnTo>
                      <a:pt x="123" y="249"/>
                    </a:lnTo>
                    <a:lnTo>
                      <a:pt x="129" y="244"/>
                    </a:lnTo>
                    <a:lnTo>
                      <a:pt x="136" y="242"/>
                    </a:lnTo>
                    <a:lnTo>
                      <a:pt x="142" y="237"/>
                    </a:lnTo>
                    <a:lnTo>
                      <a:pt x="149" y="232"/>
                    </a:lnTo>
                    <a:lnTo>
                      <a:pt x="156" y="228"/>
                    </a:lnTo>
                    <a:lnTo>
                      <a:pt x="166" y="222"/>
                    </a:lnTo>
                    <a:lnTo>
                      <a:pt x="175" y="224"/>
                    </a:lnTo>
                    <a:lnTo>
                      <a:pt x="191" y="228"/>
                    </a:lnTo>
                    <a:lnTo>
                      <a:pt x="205" y="228"/>
                    </a:lnTo>
                    <a:lnTo>
                      <a:pt x="222" y="222"/>
                    </a:lnTo>
                    <a:lnTo>
                      <a:pt x="229" y="219"/>
                    </a:lnTo>
                    <a:lnTo>
                      <a:pt x="235" y="205"/>
                    </a:lnTo>
                    <a:lnTo>
                      <a:pt x="242" y="197"/>
                    </a:lnTo>
                    <a:lnTo>
                      <a:pt x="255" y="185"/>
                    </a:lnTo>
                    <a:lnTo>
                      <a:pt x="259" y="178"/>
                    </a:lnTo>
                    <a:lnTo>
                      <a:pt x="259" y="170"/>
                    </a:lnTo>
                    <a:lnTo>
                      <a:pt x="271" y="163"/>
                    </a:lnTo>
                    <a:lnTo>
                      <a:pt x="275" y="156"/>
                    </a:lnTo>
                    <a:lnTo>
                      <a:pt x="279" y="149"/>
                    </a:lnTo>
                    <a:lnTo>
                      <a:pt x="284" y="147"/>
                    </a:lnTo>
                    <a:lnTo>
                      <a:pt x="302" y="133"/>
                    </a:lnTo>
                    <a:lnTo>
                      <a:pt x="302" y="147"/>
                    </a:lnTo>
                    <a:lnTo>
                      <a:pt x="298" y="153"/>
                    </a:lnTo>
                    <a:lnTo>
                      <a:pt x="302" y="160"/>
                    </a:lnTo>
                    <a:lnTo>
                      <a:pt x="315" y="163"/>
                    </a:lnTo>
                    <a:lnTo>
                      <a:pt x="322" y="163"/>
                    </a:lnTo>
                    <a:lnTo>
                      <a:pt x="330" y="156"/>
                    </a:lnTo>
                    <a:lnTo>
                      <a:pt x="335" y="147"/>
                    </a:lnTo>
                    <a:lnTo>
                      <a:pt x="335" y="140"/>
                    </a:lnTo>
                    <a:lnTo>
                      <a:pt x="341" y="133"/>
                    </a:lnTo>
                    <a:lnTo>
                      <a:pt x="341" y="126"/>
                    </a:lnTo>
                    <a:lnTo>
                      <a:pt x="347" y="118"/>
                    </a:lnTo>
                    <a:lnTo>
                      <a:pt x="350" y="113"/>
                    </a:lnTo>
                    <a:lnTo>
                      <a:pt x="360" y="113"/>
                    </a:lnTo>
                    <a:lnTo>
                      <a:pt x="378" y="113"/>
                    </a:lnTo>
                    <a:lnTo>
                      <a:pt x="393" y="104"/>
                    </a:lnTo>
                    <a:lnTo>
                      <a:pt x="406" y="91"/>
                    </a:lnTo>
                    <a:lnTo>
                      <a:pt x="421" y="86"/>
                    </a:lnTo>
                    <a:lnTo>
                      <a:pt x="434" y="74"/>
                    </a:lnTo>
                    <a:lnTo>
                      <a:pt x="443" y="57"/>
                    </a:lnTo>
                    <a:lnTo>
                      <a:pt x="464" y="37"/>
                    </a:lnTo>
                    <a:lnTo>
                      <a:pt x="477" y="27"/>
                    </a:lnTo>
                    <a:lnTo>
                      <a:pt x="490" y="18"/>
                    </a:lnTo>
                    <a:lnTo>
                      <a:pt x="503" y="7"/>
                    </a:lnTo>
                    <a:lnTo>
                      <a:pt x="480" y="0"/>
                    </a:lnTo>
                    <a:lnTo>
                      <a:pt x="458" y="0"/>
                    </a:lnTo>
                    <a:lnTo>
                      <a:pt x="436" y="12"/>
                    </a:lnTo>
                    <a:lnTo>
                      <a:pt x="424" y="18"/>
                    </a:lnTo>
                    <a:lnTo>
                      <a:pt x="406" y="22"/>
                    </a:lnTo>
                    <a:lnTo>
                      <a:pt x="385" y="25"/>
                    </a:lnTo>
                    <a:lnTo>
                      <a:pt x="374" y="29"/>
                    </a:lnTo>
                    <a:lnTo>
                      <a:pt x="350" y="40"/>
                    </a:lnTo>
                    <a:lnTo>
                      <a:pt x="335" y="47"/>
                    </a:lnTo>
                    <a:lnTo>
                      <a:pt x="321" y="54"/>
                    </a:lnTo>
                    <a:lnTo>
                      <a:pt x="302" y="59"/>
                    </a:lnTo>
                    <a:lnTo>
                      <a:pt x="284" y="66"/>
                    </a:lnTo>
                    <a:lnTo>
                      <a:pt x="267" y="74"/>
                    </a:lnTo>
                    <a:lnTo>
                      <a:pt x="254" y="86"/>
                    </a:lnTo>
                    <a:lnTo>
                      <a:pt x="242" y="97"/>
                    </a:lnTo>
                    <a:lnTo>
                      <a:pt x="231" y="106"/>
                    </a:lnTo>
                    <a:lnTo>
                      <a:pt x="222" y="113"/>
                    </a:lnTo>
                    <a:lnTo>
                      <a:pt x="201" y="126"/>
                    </a:lnTo>
                    <a:lnTo>
                      <a:pt x="181" y="140"/>
                    </a:lnTo>
                    <a:lnTo>
                      <a:pt x="156" y="156"/>
                    </a:lnTo>
                    <a:lnTo>
                      <a:pt x="139" y="176"/>
                    </a:lnTo>
                    <a:lnTo>
                      <a:pt x="122" y="192"/>
                    </a:lnTo>
                    <a:lnTo>
                      <a:pt x="105" y="200"/>
                    </a:lnTo>
                    <a:lnTo>
                      <a:pt x="88" y="222"/>
                    </a:lnTo>
                    <a:lnTo>
                      <a:pt x="76" y="235"/>
                    </a:lnTo>
                    <a:lnTo>
                      <a:pt x="62" y="249"/>
                    </a:lnTo>
                    <a:lnTo>
                      <a:pt x="46" y="257"/>
                    </a:lnTo>
                    <a:lnTo>
                      <a:pt x="32" y="266"/>
                    </a:lnTo>
                    <a:lnTo>
                      <a:pt x="0" y="316"/>
                    </a:lnTo>
                  </a:path>
                </a:pathLst>
              </a:custGeom>
              <a:solidFill>
                <a:srgbClr val="00B0F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856" name="Freeform 30"/>
            <p:cNvSpPr>
              <a:spLocks/>
            </p:cNvSpPr>
            <p:nvPr/>
          </p:nvSpPr>
          <p:spPr bwMode="auto">
            <a:xfrm>
              <a:off x="3489" y="2750"/>
              <a:ext cx="150" cy="310"/>
            </a:xfrm>
            <a:custGeom>
              <a:avLst/>
              <a:gdLst>
                <a:gd name="T0" fmla="*/ 29 w 150"/>
                <a:gd name="T1" fmla="*/ 97 h 310"/>
                <a:gd name="T2" fmla="*/ 25 w 150"/>
                <a:gd name="T3" fmla="*/ 159 h 310"/>
                <a:gd name="T4" fmla="*/ 12 w 150"/>
                <a:gd name="T5" fmla="*/ 198 h 310"/>
                <a:gd name="T6" fmla="*/ 0 w 150"/>
                <a:gd name="T7" fmla="*/ 233 h 310"/>
                <a:gd name="T8" fmla="*/ 0 w 150"/>
                <a:gd name="T9" fmla="*/ 260 h 310"/>
                <a:gd name="T10" fmla="*/ 4 w 150"/>
                <a:gd name="T11" fmla="*/ 283 h 310"/>
                <a:gd name="T12" fmla="*/ 17 w 150"/>
                <a:gd name="T13" fmla="*/ 304 h 310"/>
                <a:gd name="T14" fmla="*/ 29 w 150"/>
                <a:gd name="T15" fmla="*/ 307 h 310"/>
                <a:gd name="T16" fmla="*/ 38 w 150"/>
                <a:gd name="T17" fmla="*/ 307 h 310"/>
                <a:gd name="T18" fmla="*/ 49 w 150"/>
                <a:gd name="T19" fmla="*/ 309 h 310"/>
                <a:gd name="T20" fmla="*/ 55 w 150"/>
                <a:gd name="T21" fmla="*/ 292 h 310"/>
                <a:gd name="T22" fmla="*/ 60 w 150"/>
                <a:gd name="T23" fmla="*/ 252 h 310"/>
                <a:gd name="T24" fmla="*/ 76 w 150"/>
                <a:gd name="T25" fmla="*/ 225 h 310"/>
                <a:gd name="T26" fmla="*/ 80 w 150"/>
                <a:gd name="T27" fmla="*/ 184 h 310"/>
                <a:gd name="T28" fmla="*/ 88 w 150"/>
                <a:gd name="T29" fmla="*/ 168 h 310"/>
                <a:gd name="T30" fmla="*/ 95 w 150"/>
                <a:gd name="T31" fmla="*/ 156 h 310"/>
                <a:gd name="T32" fmla="*/ 101 w 150"/>
                <a:gd name="T33" fmla="*/ 127 h 310"/>
                <a:gd name="T34" fmla="*/ 112 w 150"/>
                <a:gd name="T35" fmla="*/ 109 h 310"/>
                <a:gd name="T36" fmla="*/ 119 w 150"/>
                <a:gd name="T37" fmla="*/ 95 h 310"/>
                <a:gd name="T38" fmla="*/ 126 w 150"/>
                <a:gd name="T39" fmla="*/ 84 h 310"/>
                <a:gd name="T40" fmla="*/ 126 w 150"/>
                <a:gd name="T41" fmla="*/ 77 h 310"/>
                <a:gd name="T42" fmla="*/ 143 w 150"/>
                <a:gd name="T43" fmla="*/ 62 h 310"/>
                <a:gd name="T44" fmla="*/ 145 w 150"/>
                <a:gd name="T45" fmla="*/ 34 h 310"/>
                <a:gd name="T46" fmla="*/ 149 w 150"/>
                <a:gd name="T47" fmla="*/ 18 h 310"/>
                <a:gd name="T48" fmla="*/ 135 w 150"/>
                <a:gd name="T49" fmla="*/ 12 h 310"/>
                <a:gd name="T50" fmla="*/ 125 w 150"/>
                <a:gd name="T51" fmla="*/ 0 h 310"/>
                <a:gd name="T52" fmla="*/ 112 w 150"/>
                <a:gd name="T53" fmla="*/ 12 h 310"/>
                <a:gd name="T54" fmla="*/ 101 w 150"/>
                <a:gd name="T55" fmla="*/ 39 h 310"/>
                <a:gd name="T56" fmla="*/ 88 w 150"/>
                <a:gd name="T57" fmla="*/ 59 h 310"/>
                <a:gd name="T58" fmla="*/ 76 w 150"/>
                <a:gd name="T59" fmla="*/ 75 h 310"/>
                <a:gd name="T60" fmla="*/ 72 w 150"/>
                <a:gd name="T61" fmla="*/ 75 h 310"/>
                <a:gd name="T62" fmla="*/ 60 w 150"/>
                <a:gd name="T63" fmla="*/ 84 h 310"/>
                <a:gd name="T64" fmla="*/ 55 w 150"/>
                <a:gd name="T65" fmla="*/ 94 h 310"/>
                <a:gd name="T66" fmla="*/ 29 w 150"/>
                <a:gd name="T67" fmla="*/ 97 h 31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0"/>
                <a:gd name="T103" fmla="*/ 0 h 310"/>
                <a:gd name="T104" fmla="*/ 150 w 150"/>
                <a:gd name="T105" fmla="*/ 310 h 31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0" h="310">
                  <a:moveTo>
                    <a:pt x="29" y="97"/>
                  </a:moveTo>
                  <a:lnTo>
                    <a:pt x="25" y="159"/>
                  </a:lnTo>
                  <a:lnTo>
                    <a:pt x="12" y="198"/>
                  </a:lnTo>
                  <a:lnTo>
                    <a:pt x="0" y="233"/>
                  </a:lnTo>
                  <a:lnTo>
                    <a:pt x="0" y="260"/>
                  </a:lnTo>
                  <a:lnTo>
                    <a:pt x="4" y="283"/>
                  </a:lnTo>
                  <a:lnTo>
                    <a:pt x="17" y="304"/>
                  </a:lnTo>
                  <a:lnTo>
                    <a:pt x="29" y="307"/>
                  </a:lnTo>
                  <a:lnTo>
                    <a:pt x="38" y="307"/>
                  </a:lnTo>
                  <a:lnTo>
                    <a:pt x="49" y="309"/>
                  </a:lnTo>
                  <a:lnTo>
                    <a:pt x="55" y="292"/>
                  </a:lnTo>
                  <a:lnTo>
                    <a:pt x="60" y="252"/>
                  </a:lnTo>
                  <a:lnTo>
                    <a:pt x="76" y="225"/>
                  </a:lnTo>
                  <a:lnTo>
                    <a:pt x="80" y="184"/>
                  </a:lnTo>
                  <a:lnTo>
                    <a:pt x="88" y="168"/>
                  </a:lnTo>
                  <a:lnTo>
                    <a:pt x="95" y="156"/>
                  </a:lnTo>
                  <a:lnTo>
                    <a:pt x="101" y="127"/>
                  </a:lnTo>
                  <a:lnTo>
                    <a:pt x="112" y="109"/>
                  </a:lnTo>
                  <a:lnTo>
                    <a:pt x="119" y="95"/>
                  </a:lnTo>
                  <a:lnTo>
                    <a:pt x="126" y="84"/>
                  </a:lnTo>
                  <a:lnTo>
                    <a:pt x="126" y="77"/>
                  </a:lnTo>
                  <a:lnTo>
                    <a:pt x="143" y="62"/>
                  </a:lnTo>
                  <a:lnTo>
                    <a:pt x="145" y="34"/>
                  </a:lnTo>
                  <a:lnTo>
                    <a:pt x="149" y="18"/>
                  </a:lnTo>
                  <a:lnTo>
                    <a:pt x="135" y="12"/>
                  </a:lnTo>
                  <a:lnTo>
                    <a:pt x="125" y="0"/>
                  </a:lnTo>
                  <a:lnTo>
                    <a:pt x="112" y="12"/>
                  </a:lnTo>
                  <a:lnTo>
                    <a:pt x="101" y="39"/>
                  </a:lnTo>
                  <a:lnTo>
                    <a:pt x="88" y="59"/>
                  </a:lnTo>
                  <a:lnTo>
                    <a:pt x="76" y="75"/>
                  </a:lnTo>
                  <a:lnTo>
                    <a:pt x="72" y="75"/>
                  </a:lnTo>
                  <a:lnTo>
                    <a:pt x="60" y="84"/>
                  </a:lnTo>
                  <a:lnTo>
                    <a:pt x="55" y="94"/>
                  </a:lnTo>
                  <a:lnTo>
                    <a:pt x="29" y="97"/>
                  </a:lnTo>
                </a:path>
              </a:pathLst>
            </a:custGeom>
            <a:solidFill>
              <a:srgbClr val="00B0F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57" name="Freeform 31"/>
            <p:cNvSpPr>
              <a:spLocks/>
            </p:cNvSpPr>
            <p:nvPr/>
          </p:nvSpPr>
          <p:spPr bwMode="auto">
            <a:xfrm>
              <a:off x="2769" y="995"/>
              <a:ext cx="2041" cy="1454"/>
            </a:xfrm>
            <a:custGeom>
              <a:avLst/>
              <a:gdLst>
                <a:gd name="T0" fmla="*/ 118 w 2041"/>
                <a:gd name="T1" fmla="*/ 609 h 1454"/>
                <a:gd name="T2" fmla="*/ 135 w 2041"/>
                <a:gd name="T3" fmla="*/ 503 h 1454"/>
                <a:gd name="T4" fmla="*/ 204 w 2041"/>
                <a:gd name="T5" fmla="*/ 442 h 1454"/>
                <a:gd name="T6" fmla="*/ 283 w 2041"/>
                <a:gd name="T7" fmla="*/ 412 h 1454"/>
                <a:gd name="T8" fmla="*/ 305 w 2041"/>
                <a:gd name="T9" fmla="*/ 352 h 1454"/>
                <a:gd name="T10" fmla="*/ 406 w 2041"/>
                <a:gd name="T11" fmla="*/ 298 h 1454"/>
                <a:gd name="T12" fmla="*/ 471 w 2041"/>
                <a:gd name="T13" fmla="*/ 222 h 1454"/>
                <a:gd name="T14" fmla="*/ 441 w 2041"/>
                <a:gd name="T15" fmla="*/ 183 h 1454"/>
                <a:gd name="T16" fmla="*/ 447 w 2041"/>
                <a:gd name="T17" fmla="*/ 146 h 1454"/>
                <a:gd name="T18" fmla="*/ 381 w 2041"/>
                <a:gd name="T19" fmla="*/ 198 h 1454"/>
                <a:gd name="T20" fmla="*/ 361 w 2041"/>
                <a:gd name="T21" fmla="*/ 303 h 1454"/>
                <a:gd name="T22" fmla="*/ 317 w 2041"/>
                <a:gd name="T23" fmla="*/ 333 h 1454"/>
                <a:gd name="T24" fmla="*/ 294 w 2041"/>
                <a:gd name="T25" fmla="*/ 279 h 1454"/>
                <a:gd name="T26" fmla="*/ 233 w 2041"/>
                <a:gd name="T27" fmla="*/ 304 h 1454"/>
                <a:gd name="T28" fmla="*/ 216 w 2041"/>
                <a:gd name="T29" fmla="*/ 264 h 1454"/>
                <a:gd name="T30" fmla="*/ 217 w 2041"/>
                <a:gd name="T31" fmla="*/ 224 h 1454"/>
                <a:gd name="T32" fmla="*/ 283 w 2041"/>
                <a:gd name="T33" fmla="*/ 197 h 1454"/>
                <a:gd name="T34" fmla="*/ 326 w 2041"/>
                <a:gd name="T35" fmla="*/ 126 h 1454"/>
                <a:gd name="T36" fmla="*/ 394 w 2041"/>
                <a:gd name="T37" fmla="*/ 42 h 1454"/>
                <a:gd name="T38" fmla="*/ 490 w 2041"/>
                <a:gd name="T39" fmla="*/ 20 h 1454"/>
                <a:gd name="T40" fmla="*/ 616 w 2041"/>
                <a:gd name="T41" fmla="*/ 84 h 1454"/>
                <a:gd name="T42" fmla="*/ 572 w 2041"/>
                <a:gd name="T43" fmla="*/ 183 h 1454"/>
                <a:gd name="T44" fmla="*/ 616 w 2041"/>
                <a:gd name="T45" fmla="*/ 232 h 1454"/>
                <a:gd name="T46" fmla="*/ 656 w 2041"/>
                <a:gd name="T47" fmla="*/ 176 h 1454"/>
                <a:gd name="T48" fmla="*/ 825 w 2041"/>
                <a:gd name="T49" fmla="*/ 153 h 1454"/>
                <a:gd name="T50" fmla="*/ 1030 w 2041"/>
                <a:gd name="T51" fmla="*/ 27 h 1454"/>
                <a:gd name="T52" fmla="*/ 1348 w 2041"/>
                <a:gd name="T53" fmla="*/ 84 h 1454"/>
                <a:gd name="T54" fmla="*/ 1924 w 2041"/>
                <a:gd name="T55" fmla="*/ 185 h 1454"/>
                <a:gd name="T56" fmla="*/ 1974 w 2041"/>
                <a:gd name="T57" fmla="*/ 244 h 1454"/>
                <a:gd name="T58" fmla="*/ 1993 w 2041"/>
                <a:gd name="T59" fmla="*/ 440 h 1454"/>
                <a:gd name="T60" fmla="*/ 1826 w 2041"/>
                <a:gd name="T61" fmla="*/ 282 h 1454"/>
                <a:gd name="T62" fmla="*/ 1694 w 2041"/>
                <a:gd name="T63" fmla="*/ 355 h 1454"/>
                <a:gd name="T64" fmla="*/ 1876 w 2041"/>
                <a:gd name="T65" fmla="*/ 629 h 1454"/>
                <a:gd name="T66" fmla="*/ 1801 w 2041"/>
                <a:gd name="T67" fmla="*/ 749 h 1454"/>
                <a:gd name="T68" fmla="*/ 1923 w 2041"/>
                <a:gd name="T69" fmla="*/ 1018 h 1454"/>
                <a:gd name="T70" fmla="*/ 1800 w 2041"/>
                <a:gd name="T71" fmla="*/ 1157 h 1454"/>
                <a:gd name="T72" fmla="*/ 1768 w 2041"/>
                <a:gd name="T73" fmla="*/ 1268 h 1454"/>
                <a:gd name="T74" fmla="*/ 1761 w 2041"/>
                <a:gd name="T75" fmla="*/ 1374 h 1454"/>
                <a:gd name="T76" fmla="*/ 1718 w 2041"/>
                <a:gd name="T77" fmla="*/ 1371 h 1454"/>
                <a:gd name="T78" fmla="*/ 1591 w 2041"/>
                <a:gd name="T79" fmla="*/ 1147 h 1454"/>
                <a:gd name="T80" fmla="*/ 1412 w 2041"/>
                <a:gd name="T81" fmla="*/ 1140 h 1454"/>
                <a:gd name="T82" fmla="*/ 1304 w 2041"/>
                <a:gd name="T83" fmla="*/ 1270 h 1454"/>
                <a:gd name="T84" fmla="*/ 1082 w 2041"/>
                <a:gd name="T85" fmla="*/ 986 h 1454"/>
                <a:gd name="T86" fmla="*/ 789 w 2041"/>
                <a:gd name="T87" fmla="*/ 887 h 1454"/>
                <a:gd name="T88" fmla="*/ 1012 w 2041"/>
                <a:gd name="T89" fmla="*/ 1063 h 1454"/>
                <a:gd name="T90" fmla="*/ 752 w 2041"/>
                <a:gd name="T91" fmla="*/ 1221 h 1454"/>
                <a:gd name="T92" fmla="*/ 686 w 2041"/>
                <a:gd name="T93" fmla="*/ 1072 h 1454"/>
                <a:gd name="T94" fmla="*/ 577 w 2041"/>
                <a:gd name="T95" fmla="*/ 898 h 1454"/>
                <a:gd name="T96" fmla="*/ 514 w 2041"/>
                <a:gd name="T97" fmla="*/ 770 h 1454"/>
                <a:gd name="T98" fmla="*/ 484 w 2041"/>
                <a:gd name="T99" fmla="*/ 711 h 1454"/>
                <a:gd name="T100" fmla="*/ 444 w 2041"/>
                <a:gd name="T101" fmla="*/ 675 h 1454"/>
                <a:gd name="T102" fmla="*/ 430 w 2041"/>
                <a:gd name="T103" fmla="*/ 740 h 1454"/>
                <a:gd name="T104" fmla="*/ 376 w 2041"/>
                <a:gd name="T105" fmla="*/ 639 h 1454"/>
                <a:gd name="T106" fmla="*/ 314 w 2041"/>
                <a:gd name="T107" fmla="*/ 602 h 1454"/>
                <a:gd name="T108" fmla="*/ 380 w 2041"/>
                <a:gd name="T109" fmla="*/ 691 h 1454"/>
                <a:gd name="T110" fmla="*/ 351 w 2041"/>
                <a:gd name="T111" fmla="*/ 711 h 1454"/>
                <a:gd name="T112" fmla="*/ 300 w 2041"/>
                <a:gd name="T113" fmla="*/ 652 h 1454"/>
                <a:gd name="T114" fmla="*/ 240 w 2041"/>
                <a:gd name="T115" fmla="*/ 612 h 1454"/>
                <a:gd name="T116" fmla="*/ 161 w 2041"/>
                <a:gd name="T117" fmla="*/ 663 h 1454"/>
                <a:gd name="T118" fmla="*/ 145 w 2041"/>
                <a:gd name="T119" fmla="*/ 725 h 1454"/>
                <a:gd name="T120" fmla="*/ 91 w 2041"/>
                <a:gd name="T121" fmla="*/ 767 h 1454"/>
                <a:gd name="T122" fmla="*/ 11 w 2041"/>
                <a:gd name="T123" fmla="*/ 740 h 14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41"/>
                <a:gd name="T187" fmla="*/ 0 h 1454"/>
                <a:gd name="T188" fmla="*/ 2041 w 2041"/>
                <a:gd name="T189" fmla="*/ 1454 h 14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41" h="1454">
                  <a:moveTo>
                    <a:pt x="0" y="652"/>
                  </a:moveTo>
                  <a:lnTo>
                    <a:pt x="18" y="632"/>
                  </a:lnTo>
                  <a:lnTo>
                    <a:pt x="29" y="616"/>
                  </a:lnTo>
                  <a:lnTo>
                    <a:pt x="54" y="616"/>
                  </a:lnTo>
                  <a:lnTo>
                    <a:pt x="80" y="621"/>
                  </a:lnTo>
                  <a:lnTo>
                    <a:pt x="98" y="612"/>
                  </a:lnTo>
                  <a:lnTo>
                    <a:pt x="118" y="609"/>
                  </a:lnTo>
                  <a:lnTo>
                    <a:pt x="121" y="582"/>
                  </a:lnTo>
                  <a:lnTo>
                    <a:pt x="131" y="564"/>
                  </a:lnTo>
                  <a:lnTo>
                    <a:pt x="104" y="543"/>
                  </a:lnTo>
                  <a:lnTo>
                    <a:pt x="100" y="528"/>
                  </a:lnTo>
                  <a:lnTo>
                    <a:pt x="102" y="506"/>
                  </a:lnTo>
                  <a:lnTo>
                    <a:pt x="122" y="506"/>
                  </a:lnTo>
                  <a:lnTo>
                    <a:pt x="135" y="503"/>
                  </a:lnTo>
                  <a:lnTo>
                    <a:pt x="137" y="506"/>
                  </a:lnTo>
                  <a:lnTo>
                    <a:pt x="152" y="491"/>
                  </a:lnTo>
                  <a:lnTo>
                    <a:pt x="167" y="486"/>
                  </a:lnTo>
                  <a:lnTo>
                    <a:pt x="173" y="486"/>
                  </a:lnTo>
                  <a:lnTo>
                    <a:pt x="182" y="471"/>
                  </a:lnTo>
                  <a:lnTo>
                    <a:pt x="193" y="467"/>
                  </a:lnTo>
                  <a:lnTo>
                    <a:pt x="204" y="442"/>
                  </a:lnTo>
                  <a:lnTo>
                    <a:pt x="211" y="449"/>
                  </a:lnTo>
                  <a:lnTo>
                    <a:pt x="227" y="434"/>
                  </a:lnTo>
                  <a:lnTo>
                    <a:pt x="228" y="434"/>
                  </a:lnTo>
                  <a:lnTo>
                    <a:pt x="247" y="415"/>
                  </a:lnTo>
                  <a:lnTo>
                    <a:pt x="258" y="412"/>
                  </a:lnTo>
                  <a:lnTo>
                    <a:pt x="274" y="412"/>
                  </a:lnTo>
                  <a:lnTo>
                    <a:pt x="283" y="412"/>
                  </a:lnTo>
                  <a:lnTo>
                    <a:pt x="275" y="390"/>
                  </a:lnTo>
                  <a:lnTo>
                    <a:pt x="271" y="372"/>
                  </a:lnTo>
                  <a:lnTo>
                    <a:pt x="268" y="333"/>
                  </a:lnTo>
                  <a:lnTo>
                    <a:pt x="290" y="331"/>
                  </a:lnTo>
                  <a:lnTo>
                    <a:pt x="301" y="325"/>
                  </a:lnTo>
                  <a:lnTo>
                    <a:pt x="296" y="341"/>
                  </a:lnTo>
                  <a:lnTo>
                    <a:pt x="305" y="352"/>
                  </a:lnTo>
                  <a:lnTo>
                    <a:pt x="314" y="365"/>
                  </a:lnTo>
                  <a:lnTo>
                    <a:pt x="320" y="375"/>
                  </a:lnTo>
                  <a:lnTo>
                    <a:pt x="346" y="372"/>
                  </a:lnTo>
                  <a:lnTo>
                    <a:pt x="368" y="338"/>
                  </a:lnTo>
                  <a:lnTo>
                    <a:pt x="385" y="323"/>
                  </a:lnTo>
                  <a:lnTo>
                    <a:pt x="394" y="311"/>
                  </a:lnTo>
                  <a:lnTo>
                    <a:pt x="406" y="298"/>
                  </a:lnTo>
                  <a:lnTo>
                    <a:pt x="417" y="279"/>
                  </a:lnTo>
                  <a:lnTo>
                    <a:pt x="426" y="286"/>
                  </a:lnTo>
                  <a:lnTo>
                    <a:pt x="426" y="276"/>
                  </a:lnTo>
                  <a:lnTo>
                    <a:pt x="432" y="269"/>
                  </a:lnTo>
                  <a:lnTo>
                    <a:pt x="449" y="273"/>
                  </a:lnTo>
                  <a:lnTo>
                    <a:pt x="477" y="303"/>
                  </a:lnTo>
                  <a:lnTo>
                    <a:pt x="471" y="222"/>
                  </a:lnTo>
                  <a:lnTo>
                    <a:pt x="447" y="257"/>
                  </a:lnTo>
                  <a:lnTo>
                    <a:pt x="428" y="255"/>
                  </a:lnTo>
                  <a:lnTo>
                    <a:pt x="423" y="232"/>
                  </a:lnTo>
                  <a:lnTo>
                    <a:pt x="423" y="222"/>
                  </a:lnTo>
                  <a:lnTo>
                    <a:pt x="417" y="214"/>
                  </a:lnTo>
                  <a:lnTo>
                    <a:pt x="432" y="197"/>
                  </a:lnTo>
                  <a:lnTo>
                    <a:pt x="441" y="183"/>
                  </a:lnTo>
                  <a:lnTo>
                    <a:pt x="450" y="178"/>
                  </a:lnTo>
                  <a:lnTo>
                    <a:pt x="457" y="176"/>
                  </a:lnTo>
                  <a:lnTo>
                    <a:pt x="463" y="165"/>
                  </a:lnTo>
                  <a:lnTo>
                    <a:pt x="471" y="163"/>
                  </a:lnTo>
                  <a:lnTo>
                    <a:pt x="480" y="163"/>
                  </a:lnTo>
                  <a:lnTo>
                    <a:pt x="463" y="143"/>
                  </a:lnTo>
                  <a:lnTo>
                    <a:pt x="447" y="146"/>
                  </a:lnTo>
                  <a:lnTo>
                    <a:pt x="436" y="146"/>
                  </a:lnTo>
                  <a:lnTo>
                    <a:pt x="426" y="140"/>
                  </a:lnTo>
                  <a:lnTo>
                    <a:pt x="426" y="153"/>
                  </a:lnTo>
                  <a:lnTo>
                    <a:pt x="417" y="167"/>
                  </a:lnTo>
                  <a:lnTo>
                    <a:pt x="404" y="190"/>
                  </a:lnTo>
                  <a:lnTo>
                    <a:pt x="391" y="198"/>
                  </a:lnTo>
                  <a:lnTo>
                    <a:pt x="381" y="198"/>
                  </a:lnTo>
                  <a:lnTo>
                    <a:pt x="377" y="214"/>
                  </a:lnTo>
                  <a:lnTo>
                    <a:pt x="377" y="222"/>
                  </a:lnTo>
                  <a:lnTo>
                    <a:pt x="370" y="227"/>
                  </a:lnTo>
                  <a:lnTo>
                    <a:pt x="380" y="255"/>
                  </a:lnTo>
                  <a:lnTo>
                    <a:pt x="385" y="269"/>
                  </a:lnTo>
                  <a:lnTo>
                    <a:pt x="374" y="289"/>
                  </a:lnTo>
                  <a:lnTo>
                    <a:pt x="361" y="303"/>
                  </a:lnTo>
                  <a:lnTo>
                    <a:pt x="357" y="323"/>
                  </a:lnTo>
                  <a:lnTo>
                    <a:pt x="350" y="338"/>
                  </a:lnTo>
                  <a:lnTo>
                    <a:pt x="343" y="338"/>
                  </a:lnTo>
                  <a:lnTo>
                    <a:pt x="331" y="341"/>
                  </a:lnTo>
                  <a:lnTo>
                    <a:pt x="320" y="348"/>
                  </a:lnTo>
                  <a:lnTo>
                    <a:pt x="317" y="345"/>
                  </a:lnTo>
                  <a:lnTo>
                    <a:pt x="317" y="333"/>
                  </a:lnTo>
                  <a:lnTo>
                    <a:pt x="314" y="316"/>
                  </a:lnTo>
                  <a:lnTo>
                    <a:pt x="305" y="316"/>
                  </a:lnTo>
                  <a:lnTo>
                    <a:pt x="300" y="304"/>
                  </a:lnTo>
                  <a:lnTo>
                    <a:pt x="301" y="289"/>
                  </a:lnTo>
                  <a:lnTo>
                    <a:pt x="303" y="279"/>
                  </a:lnTo>
                  <a:lnTo>
                    <a:pt x="301" y="276"/>
                  </a:lnTo>
                  <a:lnTo>
                    <a:pt x="294" y="279"/>
                  </a:lnTo>
                  <a:lnTo>
                    <a:pt x="290" y="279"/>
                  </a:lnTo>
                  <a:lnTo>
                    <a:pt x="284" y="277"/>
                  </a:lnTo>
                  <a:lnTo>
                    <a:pt x="281" y="276"/>
                  </a:lnTo>
                  <a:lnTo>
                    <a:pt x="271" y="284"/>
                  </a:lnTo>
                  <a:lnTo>
                    <a:pt x="263" y="296"/>
                  </a:lnTo>
                  <a:lnTo>
                    <a:pt x="253" y="306"/>
                  </a:lnTo>
                  <a:lnTo>
                    <a:pt x="233" y="304"/>
                  </a:lnTo>
                  <a:lnTo>
                    <a:pt x="220" y="303"/>
                  </a:lnTo>
                  <a:lnTo>
                    <a:pt x="210" y="291"/>
                  </a:lnTo>
                  <a:lnTo>
                    <a:pt x="210" y="284"/>
                  </a:lnTo>
                  <a:lnTo>
                    <a:pt x="216" y="276"/>
                  </a:lnTo>
                  <a:lnTo>
                    <a:pt x="223" y="269"/>
                  </a:lnTo>
                  <a:lnTo>
                    <a:pt x="228" y="259"/>
                  </a:lnTo>
                  <a:lnTo>
                    <a:pt x="216" y="264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8" y="244"/>
                  </a:lnTo>
                  <a:lnTo>
                    <a:pt x="245" y="242"/>
                  </a:lnTo>
                  <a:lnTo>
                    <a:pt x="234" y="235"/>
                  </a:lnTo>
                  <a:lnTo>
                    <a:pt x="217" y="237"/>
                  </a:lnTo>
                  <a:lnTo>
                    <a:pt x="217" y="224"/>
                  </a:lnTo>
                  <a:lnTo>
                    <a:pt x="225" y="214"/>
                  </a:lnTo>
                  <a:lnTo>
                    <a:pt x="241" y="205"/>
                  </a:lnTo>
                  <a:lnTo>
                    <a:pt x="247" y="197"/>
                  </a:lnTo>
                  <a:lnTo>
                    <a:pt x="253" y="192"/>
                  </a:lnTo>
                  <a:lnTo>
                    <a:pt x="266" y="190"/>
                  </a:lnTo>
                  <a:lnTo>
                    <a:pt x="277" y="192"/>
                  </a:lnTo>
                  <a:lnTo>
                    <a:pt x="283" y="197"/>
                  </a:lnTo>
                  <a:lnTo>
                    <a:pt x="291" y="190"/>
                  </a:lnTo>
                  <a:lnTo>
                    <a:pt x="283" y="187"/>
                  </a:lnTo>
                  <a:lnTo>
                    <a:pt x="283" y="170"/>
                  </a:lnTo>
                  <a:lnTo>
                    <a:pt x="307" y="148"/>
                  </a:lnTo>
                  <a:lnTo>
                    <a:pt x="320" y="136"/>
                  </a:lnTo>
                  <a:lnTo>
                    <a:pt x="327" y="133"/>
                  </a:lnTo>
                  <a:lnTo>
                    <a:pt x="326" y="126"/>
                  </a:lnTo>
                  <a:lnTo>
                    <a:pt x="337" y="111"/>
                  </a:lnTo>
                  <a:lnTo>
                    <a:pt x="350" y="91"/>
                  </a:lnTo>
                  <a:lnTo>
                    <a:pt x="364" y="81"/>
                  </a:lnTo>
                  <a:lnTo>
                    <a:pt x="354" y="72"/>
                  </a:lnTo>
                  <a:lnTo>
                    <a:pt x="383" y="52"/>
                  </a:lnTo>
                  <a:lnTo>
                    <a:pt x="397" y="54"/>
                  </a:lnTo>
                  <a:lnTo>
                    <a:pt x="394" y="42"/>
                  </a:lnTo>
                  <a:lnTo>
                    <a:pt x="420" y="40"/>
                  </a:lnTo>
                  <a:lnTo>
                    <a:pt x="469" y="5"/>
                  </a:lnTo>
                  <a:lnTo>
                    <a:pt x="477" y="0"/>
                  </a:lnTo>
                  <a:lnTo>
                    <a:pt x="467" y="27"/>
                  </a:lnTo>
                  <a:lnTo>
                    <a:pt x="479" y="13"/>
                  </a:lnTo>
                  <a:lnTo>
                    <a:pt x="491" y="9"/>
                  </a:lnTo>
                  <a:lnTo>
                    <a:pt x="490" y="20"/>
                  </a:lnTo>
                  <a:lnTo>
                    <a:pt x="527" y="7"/>
                  </a:lnTo>
                  <a:lnTo>
                    <a:pt x="546" y="18"/>
                  </a:lnTo>
                  <a:lnTo>
                    <a:pt x="520" y="29"/>
                  </a:lnTo>
                  <a:lnTo>
                    <a:pt x="529" y="42"/>
                  </a:lnTo>
                  <a:lnTo>
                    <a:pt x="566" y="40"/>
                  </a:lnTo>
                  <a:lnTo>
                    <a:pt x="620" y="61"/>
                  </a:lnTo>
                  <a:lnTo>
                    <a:pt x="616" y="84"/>
                  </a:lnTo>
                  <a:lnTo>
                    <a:pt x="594" y="104"/>
                  </a:lnTo>
                  <a:lnTo>
                    <a:pt x="560" y="115"/>
                  </a:lnTo>
                  <a:lnTo>
                    <a:pt x="554" y="140"/>
                  </a:lnTo>
                  <a:lnTo>
                    <a:pt x="557" y="163"/>
                  </a:lnTo>
                  <a:lnTo>
                    <a:pt x="566" y="167"/>
                  </a:lnTo>
                  <a:lnTo>
                    <a:pt x="567" y="178"/>
                  </a:lnTo>
                  <a:lnTo>
                    <a:pt x="572" y="183"/>
                  </a:lnTo>
                  <a:lnTo>
                    <a:pt x="579" y="187"/>
                  </a:lnTo>
                  <a:lnTo>
                    <a:pt x="580" y="200"/>
                  </a:lnTo>
                  <a:lnTo>
                    <a:pt x="592" y="217"/>
                  </a:lnTo>
                  <a:lnTo>
                    <a:pt x="592" y="224"/>
                  </a:lnTo>
                  <a:lnTo>
                    <a:pt x="603" y="224"/>
                  </a:lnTo>
                  <a:lnTo>
                    <a:pt x="607" y="227"/>
                  </a:lnTo>
                  <a:lnTo>
                    <a:pt x="616" y="232"/>
                  </a:lnTo>
                  <a:lnTo>
                    <a:pt x="622" y="225"/>
                  </a:lnTo>
                  <a:lnTo>
                    <a:pt x="627" y="214"/>
                  </a:lnTo>
                  <a:lnTo>
                    <a:pt x="631" y="207"/>
                  </a:lnTo>
                  <a:lnTo>
                    <a:pt x="640" y="212"/>
                  </a:lnTo>
                  <a:lnTo>
                    <a:pt x="652" y="197"/>
                  </a:lnTo>
                  <a:lnTo>
                    <a:pt x="652" y="185"/>
                  </a:lnTo>
                  <a:lnTo>
                    <a:pt x="656" y="176"/>
                  </a:lnTo>
                  <a:lnTo>
                    <a:pt x="657" y="170"/>
                  </a:lnTo>
                  <a:lnTo>
                    <a:pt x="680" y="163"/>
                  </a:lnTo>
                  <a:lnTo>
                    <a:pt x="699" y="156"/>
                  </a:lnTo>
                  <a:lnTo>
                    <a:pt x="723" y="146"/>
                  </a:lnTo>
                  <a:lnTo>
                    <a:pt x="750" y="153"/>
                  </a:lnTo>
                  <a:lnTo>
                    <a:pt x="779" y="153"/>
                  </a:lnTo>
                  <a:lnTo>
                    <a:pt x="825" y="153"/>
                  </a:lnTo>
                  <a:lnTo>
                    <a:pt x="832" y="97"/>
                  </a:lnTo>
                  <a:lnTo>
                    <a:pt x="859" y="99"/>
                  </a:lnTo>
                  <a:lnTo>
                    <a:pt x="877" y="143"/>
                  </a:lnTo>
                  <a:lnTo>
                    <a:pt x="881" y="106"/>
                  </a:lnTo>
                  <a:lnTo>
                    <a:pt x="966" y="7"/>
                  </a:lnTo>
                  <a:lnTo>
                    <a:pt x="1000" y="7"/>
                  </a:lnTo>
                  <a:lnTo>
                    <a:pt x="1030" y="27"/>
                  </a:lnTo>
                  <a:lnTo>
                    <a:pt x="1069" y="25"/>
                  </a:lnTo>
                  <a:lnTo>
                    <a:pt x="1122" y="61"/>
                  </a:lnTo>
                  <a:lnTo>
                    <a:pt x="1181" y="81"/>
                  </a:lnTo>
                  <a:lnTo>
                    <a:pt x="1224" y="77"/>
                  </a:lnTo>
                  <a:lnTo>
                    <a:pt x="1279" y="99"/>
                  </a:lnTo>
                  <a:lnTo>
                    <a:pt x="1326" y="99"/>
                  </a:lnTo>
                  <a:lnTo>
                    <a:pt x="1348" y="84"/>
                  </a:lnTo>
                  <a:lnTo>
                    <a:pt x="1401" y="84"/>
                  </a:lnTo>
                  <a:lnTo>
                    <a:pt x="1428" y="101"/>
                  </a:lnTo>
                  <a:lnTo>
                    <a:pt x="1500" y="101"/>
                  </a:lnTo>
                  <a:lnTo>
                    <a:pt x="1559" y="133"/>
                  </a:lnTo>
                  <a:lnTo>
                    <a:pt x="1667" y="128"/>
                  </a:lnTo>
                  <a:lnTo>
                    <a:pt x="1841" y="143"/>
                  </a:lnTo>
                  <a:lnTo>
                    <a:pt x="1924" y="185"/>
                  </a:lnTo>
                  <a:lnTo>
                    <a:pt x="1996" y="212"/>
                  </a:lnTo>
                  <a:lnTo>
                    <a:pt x="2040" y="235"/>
                  </a:lnTo>
                  <a:lnTo>
                    <a:pt x="2027" y="242"/>
                  </a:lnTo>
                  <a:lnTo>
                    <a:pt x="1996" y="224"/>
                  </a:lnTo>
                  <a:lnTo>
                    <a:pt x="1923" y="217"/>
                  </a:lnTo>
                  <a:lnTo>
                    <a:pt x="1943" y="235"/>
                  </a:lnTo>
                  <a:lnTo>
                    <a:pt x="1974" y="244"/>
                  </a:lnTo>
                  <a:lnTo>
                    <a:pt x="1966" y="273"/>
                  </a:lnTo>
                  <a:lnTo>
                    <a:pt x="1933" y="291"/>
                  </a:lnTo>
                  <a:lnTo>
                    <a:pt x="1921" y="321"/>
                  </a:lnTo>
                  <a:lnTo>
                    <a:pt x="1966" y="348"/>
                  </a:lnTo>
                  <a:lnTo>
                    <a:pt x="1997" y="384"/>
                  </a:lnTo>
                  <a:lnTo>
                    <a:pt x="2014" y="436"/>
                  </a:lnTo>
                  <a:lnTo>
                    <a:pt x="1993" y="440"/>
                  </a:lnTo>
                  <a:lnTo>
                    <a:pt x="1949" y="424"/>
                  </a:lnTo>
                  <a:lnTo>
                    <a:pt x="1903" y="385"/>
                  </a:lnTo>
                  <a:lnTo>
                    <a:pt x="1884" y="365"/>
                  </a:lnTo>
                  <a:lnTo>
                    <a:pt x="1873" y="338"/>
                  </a:lnTo>
                  <a:lnTo>
                    <a:pt x="1861" y="298"/>
                  </a:lnTo>
                  <a:lnTo>
                    <a:pt x="1843" y="284"/>
                  </a:lnTo>
                  <a:lnTo>
                    <a:pt x="1826" y="282"/>
                  </a:lnTo>
                  <a:lnTo>
                    <a:pt x="1811" y="286"/>
                  </a:lnTo>
                  <a:lnTo>
                    <a:pt x="1827" y="318"/>
                  </a:lnTo>
                  <a:lnTo>
                    <a:pt x="1783" y="323"/>
                  </a:lnTo>
                  <a:lnTo>
                    <a:pt x="1763" y="306"/>
                  </a:lnTo>
                  <a:lnTo>
                    <a:pt x="1723" y="316"/>
                  </a:lnTo>
                  <a:lnTo>
                    <a:pt x="1694" y="341"/>
                  </a:lnTo>
                  <a:lnTo>
                    <a:pt x="1694" y="355"/>
                  </a:lnTo>
                  <a:lnTo>
                    <a:pt x="1704" y="377"/>
                  </a:lnTo>
                  <a:lnTo>
                    <a:pt x="1751" y="384"/>
                  </a:lnTo>
                  <a:lnTo>
                    <a:pt x="1788" y="410"/>
                  </a:lnTo>
                  <a:lnTo>
                    <a:pt x="1851" y="486"/>
                  </a:lnTo>
                  <a:lnTo>
                    <a:pt x="1878" y="535"/>
                  </a:lnTo>
                  <a:lnTo>
                    <a:pt x="1881" y="587"/>
                  </a:lnTo>
                  <a:lnTo>
                    <a:pt x="1876" y="629"/>
                  </a:lnTo>
                  <a:lnTo>
                    <a:pt x="1861" y="629"/>
                  </a:lnTo>
                  <a:lnTo>
                    <a:pt x="1844" y="614"/>
                  </a:lnTo>
                  <a:lnTo>
                    <a:pt x="1820" y="634"/>
                  </a:lnTo>
                  <a:lnTo>
                    <a:pt x="1796" y="652"/>
                  </a:lnTo>
                  <a:lnTo>
                    <a:pt x="1793" y="683"/>
                  </a:lnTo>
                  <a:lnTo>
                    <a:pt x="1818" y="720"/>
                  </a:lnTo>
                  <a:lnTo>
                    <a:pt x="1801" y="749"/>
                  </a:lnTo>
                  <a:lnTo>
                    <a:pt x="1796" y="799"/>
                  </a:lnTo>
                  <a:lnTo>
                    <a:pt x="1827" y="831"/>
                  </a:lnTo>
                  <a:lnTo>
                    <a:pt x="1863" y="839"/>
                  </a:lnTo>
                  <a:lnTo>
                    <a:pt x="1900" y="873"/>
                  </a:lnTo>
                  <a:lnTo>
                    <a:pt x="1933" y="918"/>
                  </a:lnTo>
                  <a:lnTo>
                    <a:pt x="1934" y="986"/>
                  </a:lnTo>
                  <a:lnTo>
                    <a:pt x="1923" y="1018"/>
                  </a:lnTo>
                  <a:lnTo>
                    <a:pt x="1890" y="1045"/>
                  </a:lnTo>
                  <a:lnTo>
                    <a:pt x="1848" y="1058"/>
                  </a:lnTo>
                  <a:lnTo>
                    <a:pt x="1821" y="1078"/>
                  </a:lnTo>
                  <a:lnTo>
                    <a:pt x="1807" y="1068"/>
                  </a:lnTo>
                  <a:lnTo>
                    <a:pt x="1794" y="1078"/>
                  </a:lnTo>
                  <a:lnTo>
                    <a:pt x="1790" y="1129"/>
                  </a:lnTo>
                  <a:lnTo>
                    <a:pt x="1800" y="1157"/>
                  </a:lnTo>
                  <a:lnTo>
                    <a:pt x="1841" y="1191"/>
                  </a:lnTo>
                  <a:lnTo>
                    <a:pt x="1857" y="1226"/>
                  </a:lnTo>
                  <a:lnTo>
                    <a:pt x="1870" y="1246"/>
                  </a:lnTo>
                  <a:lnTo>
                    <a:pt x="1867" y="1282"/>
                  </a:lnTo>
                  <a:lnTo>
                    <a:pt x="1841" y="1312"/>
                  </a:lnTo>
                  <a:lnTo>
                    <a:pt x="1813" y="1312"/>
                  </a:lnTo>
                  <a:lnTo>
                    <a:pt x="1768" y="1268"/>
                  </a:lnTo>
                  <a:lnTo>
                    <a:pt x="1737" y="1253"/>
                  </a:lnTo>
                  <a:lnTo>
                    <a:pt x="1723" y="1243"/>
                  </a:lnTo>
                  <a:lnTo>
                    <a:pt x="1710" y="1266"/>
                  </a:lnTo>
                  <a:lnTo>
                    <a:pt x="1714" y="1297"/>
                  </a:lnTo>
                  <a:lnTo>
                    <a:pt x="1725" y="1322"/>
                  </a:lnTo>
                  <a:lnTo>
                    <a:pt x="1733" y="1361"/>
                  </a:lnTo>
                  <a:lnTo>
                    <a:pt x="1761" y="1374"/>
                  </a:lnTo>
                  <a:lnTo>
                    <a:pt x="1751" y="1395"/>
                  </a:lnTo>
                  <a:lnTo>
                    <a:pt x="1753" y="1424"/>
                  </a:lnTo>
                  <a:lnTo>
                    <a:pt x="1763" y="1453"/>
                  </a:lnTo>
                  <a:lnTo>
                    <a:pt x="1744" y="1451"/>
                  </a:lnTo>
                  <a:lnTo>
                    <a:pt x="1723" y="1418"/>
                  </a:lnTo>
                  <a:lnTo>
                    <a:pt x="1725" y="1381"/>
                  </a:lnTo>
                  <a:lnTo>
                    <a:pt x="1718" y="1371"/>
                  </a:lnTo>
                  <a:lnTo>
                    <a:pt x="1710" y="1329"/>
                  </a:lnTo>
                  <a:lnTo>
                    <a:pt x="1701" y="1317"/>
                  </a:lnTo>
                  <a:lnTo>
                    <a:pt x="1697" y="1262"/>
                  </a:lnTo>
                  <a:lnTo>
                    <a:pt x="1684" y="1226"/>
                  </a:lnTo>
                  <a:lnTo>
                    <a:pt x="1661" y="1194"/>
                  </a:lnTo>
                  <a:lnTo>
                    <a:pt x="1621" y="1176"/>
                  </a:lnTo>
                  <a:lnTo>
                    <a:pt x="1591" y="1147"/>
                  </a:lnTo>
                  <a:lnTo>
                    <a:pt x="1580" y="1124"/>
                  </a:lnTo>
                  <a:lnTo>
                    <a:pt x="1559" y="1099"/>
                  </a:lnTo>
                  <a:lnTo>
                    <a:pt x="1528" y="1043"/>
                  </a:lnTo>
                  <a:lnTo>
                    <a:pt x="1500" y="1048"/>
                  </a:lnTo>
                  <a:lnTo>
                    <a:pt x="1462" y="1075"/>
                  </a:lnTo>
                  <a:lnTo>
                    <a:pt x="1445" y="1097"/>
                  </a:lnTo>
                  <a:lnTo>
                    <a:pt x="1412" y="1140"/>
                  </a:lnTo>
                  <a:lnTo>
                    <a:pt x="1388" y="1184"/>
                  </a:lnTo>
                  <a:lnTo>
                    <a:pt x="1378" y="1201"/>
                  </a:lnTo>
                  <a:lnTo>
                    <a:pt x="1388" y="1255"/>
                  </a:lnTo>
                  <a:lnTo>
                    <a:pt x="1385" y="1307"/>
                  </a:lnTo>
                  <a:lnTo>
                    <a:pt x="1356" y="1343"/>
                  </a:lnTo>
                  <a:lnTo>
                    <a:pt x="1339" y="1345"/>
                  </a:lnTo>
                  <a:lnTo>
                    <a:pt x="1304" y="1270"/>
                  </a:lnTo>
                  <a:lnTo>
                    <a:pt x="1276" y="1216"/>
                  </a:lnTo>
                  <a:lnTo>
                    <a:pt x="1221" y="1117"/>
                  </a:lnTo>
                  <a:lnTo>
                    <a:pt x="1218" y="1078"/>
                  </a:lnTo>
                  <a:lnTo>
                    <a:pt x="1205" y="1061"/>
                  </a:lnTo>
                  <a:lnTo>
                    <a:pt x="1196" y="1085"/>
                  </a:lnTo>
                  <a:lnTo>
                    <a:pt x="1148" y="1029"/>
                  </a:lnTo>
                  <a:lnTo>
                    <a:pt x="1082" y="986"/>
                  </a:lnTo>
                  <a:lnTo>
                    <a:pt x="1041" y="996"/>
                  </a:lnTo>
                  <a:lnTo>
                    <a:pt x="982" y="991"/>
                  </a:lnTo>
                  <a:lnTo>
                    <a:pt x="953" y="959"/>
                  </a:lnTo>
                  <a:lnTo>
                    <a:pt x="922" y="964"/>
                  </a:lnTo>
                  <a:lnTo>
                    <a:pt x="877" y="950"/>
                  </a:lnTo>
                  <a:lnTo>
                    <a:pt x="784" y="844"/>
                  </a:lnTo>
                  <a:lnTo>
                    <a:pt x="789" y="887"/>
                  </a:lnTo>
                  <a:lnTo>
                    <a:pt x="817" y="947"/>
                  </a:lnTo>
                  <a:lnTo>
                    <a:pt x="849" y="991"/>
                  </a:lnTo>
                  <a:lnTo>
                    <a:pt x="883" y="1013"/>
                  </a:lnTo>
                  <a:lnTo>
                    <a:pt x="920" y="996"/>
                  </a:lnTo>
                  <a:lnTo>
                    <a:pt x="950" y="996"/>
                  </a:lnTo>
                  <a:lnTo>
                    <a:pt x="989" y="1033"/>
                  </a:lnTo>
                  <a:lnTo>
                    <a:pt x="1012" y="1063"/>
                  </a:lnTo>
                  <a:lnTo>
                    <a:pt x="1008" y="1081"/>
                  </a:lnTo>
                  <a:lnTo>
                    <a:pt x="940" y="1164"/>
                  </a:lnTo>
                  <a:lnTo>
                    <a:pt x="896" y="1196"/>
                  </a:lnTo>
                  <a:lnTo>
                    <a:pt x="803" y="1239"/>
                  </a:lnTo>
                  <a:lnTo>
                    <a:pt x="775" y="1253"/>
                  </a:lnTo>
                  <a:lnTo>
                    <a:pt x="758" y="1239"/>
                  </a:lnTo>
                  <a:lnTo>
                    <a:pt x="752" y="1221"/>
                  </a:lnTo>
                  <a:lnTo>
                    <a:pt x="750" y="1196"/>
                  </a:lnTo>
                  <a:lnTo>
                    <a:pt x="743" y="1171"/>
                  </a:lnTo>
                  <a:lnTo>
                    <a:pt x="730" y="1151"/>
                  </a:lnTo>
                  <a:lnTo>
                    <a:pt x="719" y="1132"/>
                  </a:lnTo>
                  <a:lnTo>
                    <a:pt x="702" y="1108"/>
                  </a:lnTo>
                  <a:lnTo>
                    <a:pt x="693" y="1092"/>
                  </a:lnTo>
                  <a:lnTo>
                    <a:pt x="686" y="1072"/>
                  </a:lnTo>
                  <a:lnTo>
                    <a:pt x="672" y="1054"/>
                  </a:lnTo>
                  <a:lnTo>
                    <a:pt x="652" y="1009"/>
                  </a:lnTo>
                  <a:lnTo>
                    <a:pt x="640" y="991"/>
                  </a:lnTo>
                  <a:lnTo>
                    <a:pt x="626" y="966"/>
                  </a:lnTo>
                  <a:lnTo>
                    <a:pt x="601" y="932"/>
                  </a:lnTo>
                  <a:lnTo>
                    <a:pt x="589" y="912"/>
                  </a:lnTo>
                  <a:lnTo>
                    <a:pt x="577" y="898"/>
                  </a:lnTo>
                  <a:lnTo>
                    <a:pt x="564" y="869"/>
                  </a:lnTo>
                  <a:lnTo>
                    <a:pt x="603" y="841"/>
                  </a:lnTo>
                  <a:lnTo>
                    <a:pt x="620" y="784"/>
                  </a:lnTo>
                  <a:lnTo>
                    <a:pt x="583" y="767"/>
                  </a:lnTo>
                  <a:lnTo>
                    <a:pt x="530" y="777"/>
                  </a:lnTo>
                  <a:lnTo>
                    <a:pt x="520" y="770"/>
                  </a:lnTo>
                  <a:lnTo>
                    <a:pt x="514" y="770"/>
                  </a:lnTo>
                  <a:lnTo>
                    <a:pt x="506" y="770"/>
                  </a:lnTo>
                  <a:lnTo>
                    <a:pt x="500" y="770"/>
                  </a:lnTo>
                  <a:lnTo>
                    <a:pt x="499" y="758"/>
                  </a:lnTo>
                  <a:lnTo>
                    <a:pt x="496" y="749"/>
                  </a:lnTo>
                  <a:lnTo>
                    <a:pt x="496" y="731"/>
                  </a:lnTo>
                  <a:lnTo>
                    <a:pt x="486" y="722"/>
                  </a:lnTo>
                  <a:lnTo>
                    <a:pt x="484" y="711"/>
                  </a:lnTo>
                  <a:lnTo>
                    <a:pt x="479" y="708"/>
                  </a:lnTo>
                  <a:lnTo>
                    <a:pt x="473" y="700"/>
                  </a:lnTo>
                  <a:lnTo>
                    <a:pt x="471" y="691"/>
                  </a:lnTo>
                  <a:lnTo>
                    <a:pt x="467" y="681"/>
                  </a:lnTo>
                  <a:lnTo>
                    <a:pt x="463" y="675"/>
                  </a:lnTo>
                  <a:lnTo>
                    <a:pt x="453" y="675"/>
                  </a:lnTo>
                  <a:lnTo>
                    <a:pt x="444" y="675"/>
                  </a:lnTo>
                  <a:lnTo>
                    <a:pt x="441" y="675"/>
                  </a:lnTo>
                  <a:lnTo>
                    <a:pt x="440" y="688"/>
                  </a:lnTo>
                  <a:lnTo>
                    <a:pt x="440" y="700"/>
                  </a:lnTo>
                  <a:lnTo>
                    <a:pt x="440" y="713"/>
                  </a:lnTo>
                  <a:lnTo>
                    <a:pt x="440" y="727"/>
                  </a:lnTo>
                  <a:lnTo>
                    <a:pt x="440" y="735"/>
                  </a:lnTo>
                  <a:lnTo>
                    <a:pt x="430" y="740"/>
                  </a:lnTo>
                  <a:lnTo>
                    <a:pt x="423" y="749"/>
                  </a:lnTo>
                  <a:lnTo>
                    <a:pt x="411" y="735"/>
                  </a:lnTo>
                  <a:lnTo>
                    <a:pt x="404" y="718"/>
                  </a:lnTo>
                  <a:lnTo>
                    <a:pt x="406" y="698"/>
                  </a:lnTo>
                  <a:lnTo>
                    <a:pt x="394" y="668"/>
                  </a:lnTo>
                  <a:lnTo>
                    <a:pt x="389" y="650"/>
                  </a:lnTo>
                  <a:lnTo>
                    <a:pt x="376" y="639"/>
                  </a:lnTo>
                  <a:lnTo>
                    <a:pt x="361" y="627"/>
                  </a:lnTo>
                  <a:lnTo>
                    <a:pt x="354" y="612"/>
                  </a:lnTo>
                  <a:lnTo>
                    <a:pt x="348" y="600"/>
                  </a:lnTo>
                  <a:lnTo>
                    <a:pt x="334" y="597"/>
                  </a:lnTo>
                  <a:lnTo>
                    <a:pt x="331" y="592"/>
                  </a:lnTo>
                  <a:lnTo>
                    <a:pt x="321" y="592"/>
                  </a:lnTo>
                  <a:lnTo>
                    <a:pt x="314" y="602"/>
                  </a:lnTo>
                  <a:lnTo>
                    <a:pt x="307" y="612"/>
                  </a:lnTo>
                  <a:lnTo>
                    <a:pt x="324" y="623"/>
                  </a:lnTo>
                  <a:lnTo>
                    <a:pt x="333" y="639"/>
                  </a:lnTo>
                  <a:lnTo>
                    <a:pt x="350" y="659"/>
                  </a:lnTo>
                  <a:lnTo>
                    <a:pt x="357" y="668"/>
                  </a:lnTo>
                  <a:lnTo>
                    <a:pt x="370" y="675"/>
                  </a:lnTo>
                  <a:lnTo>
                    <a:pt x="380" y="691"/>
                  </a:lnTo>
                  <a:lnTo>
                    <a:pt x="368" y="706"/>
                  </a:lnTo>
                  <a:lnTo>
                    <a:pt x="367" y="700"/>
                  </a:lnTo>
                  <a:lnTo>
                    <a:pt x="367" y="691"/>
                  </a:lnTo>
                  <a:lnTo>
                    <a:pt x="361" y="711"/>
                  </a:lnTo>
                  <a:lnTo>
                    <a:pt x="360" y="729"/>
                  </a:lnTo>
                  <a:lnTo>
                    <a:pt x="348" y="733"/>
                  </a:lnTo>
                  <a:lnTo>
                    <a:pt x="351" y="711"/>
                  </a:lnTo>
                  <a:lnTo>
                    <a:pt x="350" y="700"/>
                  </a:lnTo>
                  <a:lnTo>
                    <a:pt x="337" y="693"/>
                  </a:lnTo>
                  <a:lnTo>
                    <a:pt x="331" y="688"/>
                  </a:lnTo>
                  <a:lnTo>
                    <a:pt x="326" y="679"/>
                  </a:lnTo>
                  <a:lnTo>
                    <a:pt x="314" y="673"/>
                  </a:lnTo>
                  <a:lnTo>
                    <a:pt x="307" y="666"/>
                  </a:lnTo>
                  <a:lnTo>
                    <a:pt x="300" y="652"/>
                  </a:lnTo>
                  <a:lnTo>
                    <a:pt x="290" y="646"/>
                  </a:lnTo>
                  <a:lnTo>
                    <a:pt x="284" y="632"/>
                  </a:lnTo>
                  <a:lnTo>
                    <a:pt x="283" y="621"/>
                  </a:lnTo>
                  <a:lnTo>
                    <a:pt x="275" y="616"/>
                  </a:lnTo>
                  <a:lnTo>
                    <a:pt x="268" y="609"/>
                  </a:lnTo>
                  <a:lnTo>
                    <a:pt x="253" y="609"/>
                  </a:lnTo>
                  <a:lnTo>
                    <a:pt x="240" y="612"/>
                  </a:lnTo>
                  <a:lnTo>
                    <a:pt x="225" y="609"/>
                  </a:lnTo>
                  <a:lnTo>
                    <a:pt x="198" y="612"/>
                  </a:lnTo>
                  <a:lnTo>
                    <a:pt x="180" y="614"/>
                  </a:lnTo>
                  <a:lnTo>
                    <a:pt x="174" y="619"/>
                  </a:lnTo>
                  <a:lnTo>
                    <a:pt x="173" y="632"/>
                  </a:lnTo>
                  <a:lnTo>
                    <a:pt x="173" y="648"/>
                  </a:lnTo>
                  <a:lnTo>
                    <a:pt x="161" y="663"/>
                  </a:lnTo>
                  <a:lnTo>
                    <a:pt x="154" y="671"/>
                  </a:lnTo>
                  <a:lnTo>
                    <a:pt x="150" y="675"/>
                  </a:lnTo>
                  <a:lnTo>
                    <a:pt x="145" y="688"/>
                  </a:lnTo>
                  <a:lnTo>
                    <a:pt x="141" y="698"/>
                  </a:lnTo>
                  <a:lnTo>
                    <a:pt x="147" y="704"/>
                  </a:lnTo>
                  <a:lnTo>
                    <a:pt x="147" y="718"/>
                  </a:lnTo>
                  <a:lnTo>
                    <a:pt x="145" y="725"/>
                  </a:lnTo>
                  <a:lnTo>
                    <a:pt x="141" y="733"/>
                  </a:lnTo>
                  <a:lnTo>
                    <a:pt x="131" y="749"/>
                  </a:lnTo>
                  <a:lnTo>
                    <a:pt x="127" y="742"/>
                  </a:lnTo>
                  <a:lnTo>
                    <a:pt x="121" y="747"/>
                  </a:lnTo>
                  <a:lnTo>
                    <a:pt x="113" y="754"/>
                  </a:lnTo>
                  <a:lnTo>
                    <a:pt x="102" y="757"/>
                  </a:lnTo>
                  <a:lnTo>
                    <a:pt x="91" y="767"/>
                  </a:lnTo>
                  <a:lnTo>
                    <a:pt x="80" y="770"/>
                  </a:lnTo>
                  <a:lnTo>
                    <a:pt x="68" y="770"/>
                  </a:lnTo>
                  <a:lnTo>
                    <a:pt x="57" y="770"/>
                  </a:lnTo>
                  <a:lnTo>
                    <a:pt x="33" y="777"/>
                  </a:lnTo>
                  <a:lnTo>
                    <a:pt x="21" y="777"/>
                  </a:lnTo>
                  <a:lnTo>
                    <a:pt x="17" y="760"/>
                  </a:lnTo>
                  <a:lnTo>
                    <a:pt x="11" y="740"/>
                  </a:lnTo>
                  <a:lnTo>
                    <a:pt x="7" y="722"/>
                  </a:lnTo>
                  <a:lnTo>
                    <a:pt x="5" y="704"/>
                  </a:lnTo>
                  <a:lnTo>
                    <a:pt x="5" y="681"/>
                  </a:lnTo>
                  <a:lnTo>
                    <a:pt x="0" y="652"/>
                  </a:lnTo>
                </a:path>
              </a:pathLst>
            </a:custGeom>
            <a:solidFill>
              <a:srgbClr val="00B0F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58" name="Freeform 32"/>
            <p:cNvSpPr>
              <a:spLocks/>
            </p:cNvSpPr>
            <p:nvPr/>
          </p:nvSpPr>
          <p:spPr bwMode="auto">
            <a:xfrm>
              <a:off x="384" y="1079"/>
              <a:ext cx="1212" cy="1264"/>
            </a:xfrm>
            <a:custGeom>
              <a:avLst/>
              <a:gdLst>
                <a:gd name="T0" fmla="*/ 97 w 1212"/>
                <a:gd name="T1" fmla="*/ 237 h 1264"/>
                <a:gd name="T2" fmla="*/ 79 w 1212"/>
                <a:gd name="T3" fmla="*/ 166 h 1264"/>
                <a:gd name="T4" fmla="*/ 173 w 1212"/>
                <a:gd name="T5" fmla="*/ 109 h 1264"/>
                <a:gd name="T6" fmla="*/ 216 w 1212"/>
                <a:gd name="T7" fmla="*/ 63 h 1264"/>
                <a:gd name="T8" fmla="*/ 291 w 1212"/>
                <a:gd name="T9" fmla="*/ 54 h 1264"/>
                <a:gd name="T10" fmla="*/ 521 w 1212"/>
                <a:gd name="T11" fmla="*/ 57 h 1264"/>
                <a:gd name="T12" fmla="*/ 640 w 1212"/>
                <a:gd name="T13" fmla="*/ 79 h 1264"/>
                <a:gd name="T14" fmla="*/ 594 w 1212"/>
                <a:gd name="T15" fmla="*/ 77 h 1264"/>
                <a:gd name="T16" fmla="*/ 564 w 1212"/>
                <a:gd name="T17" fmla="*/ 2 h 1264"/>
                <a:gd name="T18" fmla="*/ 622 w 1212"/>
                <a:gd name="T19" fmla="*/ 0 h 1264"/>
                <a:gd name="T20" fmla="*/ 667 w 1212"/>
                <a:gd name="T21" fmla="*/ 33 h 1264"/>
                <a:gd name="T22" fmla="*/ 736 w 1212"/>
                <a:gd name="T23" fmla="*/ 85 h 1264"/>
                <a:gd name="T24" fmla="*/ 723 w 1212"/>
                <a:gd name="T25" fmla="*/ 27 h 1264"/>
                <a:gd name="T26" fmla="*/ 849 w 1212"/>
                <a:gd name="T27" fmla="*/ 84 h 1264"/>
                <a:gd name="T28" fmla="*/ 851 w 1212"/>
                <a:gd name="T29" fmla="*/ 106 h 1264"/>
                <a:gd name="T30" fmla="*/ 813 w 1212"/>
                <a:gd name="T31" fmla="*/ 163 h 1264"/>
                <a:gd name="T32" fmla="*/ 780 w 1212"/>
                <a:gd name="T33" fmla="*/ 255 h 1264"/>
                <a:gd name="T34" fmla="*/ 897 w 1212"/>
                <a:gd name="T35" fmla="*/ 307 h 1264"/>
                <a:gd name="T36" fmla="*/ 902 w 1212"/>
                <a:gd name="T37" fmla="*/ 388 h 1264"/>
                <a:gd name="T38" fmla="*/ 919 w 1212"/>
                <a:gd name="T39" fmla="*/ 325 h 1264"/>
                <a:gd name="T40" fmla="*/ 919 w 1212"/>
                <a:gd name="T41" fmla="*/ 208 h 1264"/>
                <a:gd name="T42" fmla="*/ 1002 w 1212"/>
                <a:gd name="T43" fmla="*/ 240 h 1264"/>
                <a:gd name="T44" fmla="*/ 1054 w 1212"/>
                <a:gd name="T45" fmla="*/ 205 h 1264"/>
                <a:gd name="T46" fmla="*/ 1147 w 1212"/>
                <a:gd name="T47" fmla="*/ 292 h 1264"/>
                <a:gd name="T48" fmla="*/ 1211 w 1212"/>
                <a:gd name="T49" fmla="*/ 366 h 1264"/>
                <a:gd name="T50" fmla="*/ 1160 w 1212"/>
                <a:gd name="T51" fmla="*/ 395 h 1264"/>
                <a:gd name="T52" fmla="*/ 1073 w 1212"/>
                <a:gd name="T53" fmla="*/ 420 h 1264"/>
                <a:gd name="T54" fmla="*/ 1135 w 1212"/>
                <a:gd name="T55" fmla="*/ 436 h 1264"/>
                <a:gd name="T56" fmla="*/ 1160 w 1212"/>
                <a:gd name="T57" fmla="*/ 504 h 1264"/>
                <a:gd name="T58" fmla="*/ 1136 w 1212"/>
                <a:gd name="T59" fmla="*/ 509 h 1264"/>
                <a:gd name="T60" fmla="*/ 1100 w 1212"/>
                <a:gd name="T61" fmla="*/ 536 h 1264"/>
                <a:gd name="T62" fmla="*/ 1045 w 1212"/>
                <a:gd name="T63" fmla="*/ 596 h 1264"/>
                <a:gd name="T64" fmla="*/ 1039 w 1212"/>
                <a:gd name="T65" fmla="*/ 685 h 1264"/>
                <a:gd name="T66" fmla="*/ 980 w 1212"/>
                <a:gd name="T67" fmla="*/ 818 h 1264"/>
                <a:gd name="T68" fmla="*/ 996 w 1212"/>
                <a:gd name="T69" fmla="*/ 931 h 1264"/>
                <a:gd name="T70" fmla="*/ 963 w 1212"/>
                <a:gd name="T71" fmla="*/ 855 h 1264"/>
                <a:gd name="T72" fmla="*/ 906 w 1212"/>
                <a:gd name="T73" fmla="*/ 820 h 1264"/>
                <a:gd name="T74" fmla="*/ 855 w 1212"/>
                <a:gd name="T75" fmla="*/ 843 h 1264"/>
                <a:gd name="T76" fmla="*/ 771 w 1212"/>
                <a:gd name="T77" fmla="*/ 855 h 1264"/>
                <a:gd name="T78" fmla="*/ 728 w 1212"/>
                <a:gd name="T79" fmla="*/ 938 h 1264"/>
                <a:gd name="T80" fmla="*/ 823 w 1212"/>
                <a:gd name="T81" fmla="*/ 1051 h 1264"/>
                <a:gd name="T82" fmla="*/ 840 w 1212"/>
                <a:gd name="T83" fmla="*/ 988 h 1264"/>
                <a:gd name="T84" fmla="*/ 894 w 1212"/>
                <a:gd name="T85" fmla="*/ 1033 h 1264"/>
                <a:gd name="T86" fmla="*/ 923 w 1212"/>
                <a:gd name="T87" fmla="*/ 1097 h 1264"/>
                <a:gd name="T88" fmla="*/ 949 w 1212"/>
                <a:gd name="T89" fmla="*/ 1154 h 1264"/>
                <a:gd name="T90" fmla="*/ 1003 w 1212"/>
                <a:gd name="T91" fmla="*/ 1241 h 1264"/>
                <a:gd name="T92" fmla="*/ 1088 w 1212"/>
                <a:gd name="T93" fmla="*/ 1238 h 1264"/>
                <a:gd name="T94" fmla="*/ 1037 w 1212"/>
                <a:gd name="T95" fmla="*/ 1250 h 1264"/>
                <a:gd name="T96" fmla="*/ 939 w 1212"/>
                <a:gd name="T97" fmla="*/ 1236 h 1264"/>
                <a:gd name="T98" fmla="*/ 870 w 1212"/>
                <a:gd name="T99" fmla="*/ 1159 h 1264"/>
                <a:gd name="T100" fmla="*/ 817 w 1212"/>
                <a:gd name="T101" fmla="*/ 1127 h 1264"/>
                <a:gd name="T102" fmla="*/ 737 w 1212"/>
                <a:gd name="T103" fmla="*/ 1092 h 1264"/>
                <a:gd name="T104" fmla="*/ 597 w 1212"/>
                <a:gd name="T105" fmla="*/ 969 h 1264"/>
                <a:gd name="T106" fmla="*/ 481 w 1212"/>
                <a:gd name="T107" fmla="*/ 791 h 1264"/>
                <a:gd name="T108" fmla="*/ 520 w 1212"/>
                <a:gd name="T109" fmla="*/ 951 h 1264"/>
                <a:gd name="T110" fmla="*/ 445 w 1212"/>
                <a:gd name="T111" fmla="*/ 840 h 1264"/>
                <a:gd name="T112" fmla="*/ 377 w 1212"/>
                <a:gd name="T113" fmla="*/ 623 h 1264"/>
                <a:gd name="T114" fmla="*/ 384 w 1212"/>
                <a:gd name="T115" fmla="*/ 463 h 1264"/>
                <a:gd name="T116" fmla="*/ 359 w 1212"/>
                <a:gd name="T117" fmla="*/ 341 h 1264"/>
                <a:gd name="T118" fmla="*/ 339 w 1212"/>
                <a:gd name="T119" fmla="*/ 269 h 1264"/>
                <a:gd name="T120" fmla="*/ 292 w 1212"/>
                <a:gd name="T121" fmla="*/ 225 h 1264"/>
                <a:gd name="T122" fmla="*/ 194 w 1212"/>
                <a:gd name="T123" fmla="*/ 237 h 1264"/>
                <a:gd name="T124" fmla="*/ 119 w 1212"/>
                <a:gd name="T125" fmla="*/ 282 h 12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12"/>
                <a:gd name="T190" fmla="*/ 0 h 1264"/>
                <a:gd name="T191" fmla="*/ 1212 w 1212"/>
                <a:gd name="T192" fmla="*/ 1264 h 12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12" h="1264">
                  <a:moveTo>
                    <a:pt x="0" y="325"/>
                  </a:moveTo>
                  <a:lnTo>
                    <a:pt x="58" y="282"/>
                  </a:lnTo>
                  <a:lnTo>
                    <a:pt x="92" y="264"/>
                  </a:lnTo>
                  <a:lnTo>
                    <a:pt x="97" y="237"/>
                  </a:lnTo>
                  <a:lnTo>
                    <a:pt x="72" y="221"/>
                  </a:lnTo>
                  <a:lnTo>
                    <a:pt x="69" y="190"/>
                  </a:lnTo>
                  <a:lnTo>
                    <a:pt x="80" y="181"/>
                  </a:lnTo>
                  <a:lnTo>
                    <a:pt x="79" y="166"/>
                  </a:lnTo>
                  <a:lnTo>
                    <a:pt x="123" y="163"/>
                  </a:lnTo>
                  <a:lnTo>
                    <a:pt x="135" y="138"/>
                  </a:lnTo>
                  <a:lnTo>
                    <a:pt x="136" y="114"/>
                  </a:lnTo>
                  <a:lnTo>
                    <a:pt x="173" y="109"/>
                  </a:lnTo>
                  <a:lnTo>
                    <a:pt x="178" y="85"/>
                  </a:lnTo>
                  <a:lnTo>
                    <a:pt x="142" y="79"/>
                  </a:lnTo>
                  <a:lnTo>
                    <a:pt x="159" y="63"/>
                  </a:lnTo>
                  <a:lnTo>
                    <a:pt x="216" y="63"/>
                  </a:lnTo>
                  <a:lnTo>
                    <a:pt x="233" y="45"/>
                  </a:lnTo>
                  <a:lnTo>
                    <a:pt x="258" y="42"/>
                  </a:lnTo>
                  <a:lnTo>
                    <a:pt x="272" y="27"/>
                  </a:lnTo>
                  <a:lnTo>
                    <a:pt x="291" y="54"/>
                  </a:lnTo>
                  <a:lnTo>
                    <a:pt x="364" y="50"/>
                  </a:lnTo>
                  <a:lnTo>
                    <a:pt x="397" y="77"/>
                  </a:lnTo>
                  <a:lnTo>
                    <a:pt x="505" y="70"/>
                  </a:lnTo>
                  <a:lnTo>
                    <a:pt x="521" y="57"/>
                  </a:lnTo>
                  <a:lnTo>
                    <a:pt x="563" y="79"/>
                  </a:lnTo>
                  <a:lnTo>
                    <a:pt x="605" y="99"/>
                  </a:lnTo>
                  <a:lnTo>
                    <a:pt x="626" y="90"/>
                  </a:lnTo>
                  <a:lnTo>
                    <a:pt x="640" y="79"/>
                  </a:lnTo>
                  <a:lnTo>
                    <a:pt x="674" y="85"/>
                  </a:lnTo>
                  <a:lnTo>
                    <a:pt x="650" y="70"/>
                  </a:lnTo>
                  <a:lnTo>
                    <a:pt x="628" y="72"/>
                  </a:lnTo>
                  <a:lnTo>
                    <a:pt x="594" y="77"/>
                  </a:lnTo>
                  <a:lnTo>
                    <a:pt x="577" y="54"/>
                  </a:lnTo>
                  <a:lnTo>
                    <a:pt x="558" y="42"/>
                  </a:lnTo>
                  <a:lnTo>
                    <a:pt x="558" y="22"/>
                  </a:lnTo>
                  <a:lnTo>
                    <a:pt x="564" y="2"/>
                  </a:lnTo>
                  <a:lnTo>
                    <a:pt x="580" y="0"/>
                  </a:lnTo>
                  <a:lnTo>
                    <a:pt x="600" y="18"/>
                  </a:lnTo>
                  <a:lnTo>
                    <a:pt x="605" y="8"/>
                  </a:lnTo>
                  <a:lnTo>
                    <a:pt x="622" y="0"/>
                  </a:lnTo>
                  <a:lnTo>
                    <a:pt x="643" y="13"/>
                  </a:lnTo>
                  <a:lnTo>
                    <a:pt x="654" y="2"/>
                  </a:lnTo>
                  <a:lnTo>
                    <a:pt x="665" y="20"/>
                  </a:lnTo>
                  <a:lnTo>
                    <a:pt x="667" y="33"/>
                  </a:lnTo>
                  <a:lnTo>
                    <a:pt x="697" y="50"/>
                  </a:lnTo>
                  <a:lnTo>
                    <a:pt x="686" y="63"/>
                  </a:lnTo>
                  <a:lnTo>
                    <a:pt x="686" y="81"/>
                  </a:lnTo>
                  <a:lnTo>
                    <a:pt x="736" y="85"/>
                  </a:lnTo>
                  <a:lnTo>
                    <a:pt x="749" y="63"/>
                  </a:lnTo>
                  <a:lnTo>
                    <a:pt x="740" y="52"/>
                  </a:lnTo>
                  <a:lnTo>
                    <a:pt x="717" y="54"/>
                  </a:lnTo>
                  <a:lnTo>
                    <a:pt x="723" y="27"/>
                  </a:lnTo>
                  <a:lnTo>
                    <a:pt x="767" y="42"/>
                  </a:lnTo>
                  <a:lnTo>
                    <a:pt x="777" y="60"/>
                  </a:lnTo>
                  <a:lnTo>
                    <a:pt x="814" y="60"/>
                  </a:lnTo>
                  <a:lnTo>
                    <a:pt x="849" y="84"/>
                  </a:lnTo>
                  <a:lnTo>
                    <a:pt x="867" y="79"/>
                  </a:lnTo>
                  <a:lnTo>
                    <a:pt x="889" y="99"/>
                  </a:lnTo>
                  <a:lnTo>
                    <a:pt x="867" y="126"/>
                  </a:lnTo>
                  <a:lnTo>
                    <a:pt x="851" y="106"/>
                  </a:lnTo>
                  <a:lnTo>
                    <a:pt x="840" y="112"/>
                  </a:lnTo>
                  <a:lnTo>
                    <a:pt x="823" y="129"/>
                  </a:lnTo>
                  <a:lnTo>
                    <a:pt x="799" y="142"/>
                  </a:lnTo>
                  <a:lnTo>
                    <a:pt x="813" y="163"/>
                  </a:lnTo>
                  <a:lnTo>
                    <a:pt x="790" y="165"/>
                  </a:lnTo>
                  <a:lnTo>
                    <a:pt x="771" y="191"/>
                  </a:lnTo>
                  <a:lnTo>
                    <a:pt x="753" y="225"/>
                  </a:lnTo>
                  <a:lnTo>
                    <a:pt x="780" y="255"/>
                  </a:lnTo>
                  <a:lnTo>
                    <a:pt x="803" y="289"/>
                  </a:lnTo>
                  <a:lnTo>
                    <a:pt x="844" y="294"/>
                  </a:lnTo>
                  <a:lnTo>
                    <a:pt x="881" y="289"/>
                  </a:lnTo>
                  <a:lnTo>
                    <a:pt x="897" y="307"/>
                  </a:lnTo>
                  <a:lnTo>
                    <a:pt x="890" y="316"/>
                  </a:lnTo>
                  <a:lnTo>
                    <a:pt x="879" y="334"/>
                  </a:lnTo>
                  <a:lnTo>
                    <a:pt x="896" y="366"/>
                  </a:lnTo>
                  <a:lnTo>
                    <a:pt x="902" y="388"/>
                  </a:lnTo>
                  <a:lnTo>
                    <a:pt x="922" y="400"/>
                  </a:lnTo>
                  <a:lnTo>
                    <a:pt x="950" y="379"/>
                  </a:lnTo>
                  <a:lnTo>
                    <a:pt x="943" y="351"/>
                  </a:lnTo>
                  <a:lnTo>
                    <a:pt x="919" y="325"/>
                  </a:lnTo>
                  <a:lnTo>
                    <a:pt x="946" y="296"/>
                  </a:lnTo>
                  <a:lnTo>
                    <a:pt x="922" y="246"/>
                  </a:lnTo>
                  <a:lnTo>
                    <a:pt x="900" y="225"/>
                  </a:lnTo>
                  <a:lnTo>
                    <a:pt x="919" y="208"/>
                  </a:lnTo>
                  <a:lnTo>
                    <a:pt x="914" y="181"/>
                  </a:lnTo>
                  <a:lnTo>
                    <a:pt x="927" y="165"/>
                  </a:lnTo>
                  <a:lnTo>
                    <a:pt x="950" y="181"/>
                  </a:lnTo>
                  <a:lnTo>
                    <a:pt x="1002" y="240"/>
                  </a:lnTo>
                  <a:lnTo>
                    <a:pt x="1033" y="248"/>
                  </a:lnTo>
                  <a:lnTo>
                    <a:pt x="1043" y="233"/>
                  </a:lnTo>
                  <a:lnTo>
                    <a:pt x="1036" y="201"/>
                  </a:lnTo>
                  <a:lnTo>
                    <a:pt x="1054" y="205"/>
                  </a:lnTo>
                  <a:lnTo>
                    <a:pt x="1086" y="242"/>
                  </a:lnTo>
                  <a:lnTo>
                    <a:pt x="1092" y="262"/>
                  </a:lnTo>
                  <a:lnTo>
                    <a:pt x="1110" y="275"/>
                  </a:lnTo>
                  <a:lnTo>
                    <a:pt x="1147" y="292"/>
                  </a:lnTo>
                  <a:lnTo>
                    <a:pt x="1166" y="321"/>
                  </a:lnTo>
                  <a:lnTo>
                    <a:pt x="1193" y="341"/>
                  </a:lnTo>
                  <a:lnTo>
                    <a:pt x="1209" y="348"/>
                  </a:lnTo>
                  <a:lnTo>
                    <a:pt x="1211" y="366"/>
                  </a:lnTo>
                  <a:lnTo>
                    <a:pt x="1188" y="378"/>
                  </a:lnTo>
                  <a:lnTo>
                    <a:pt x="1175" y="364"/>
                  </a:lnTo>
                  <a:lnTo>
                    <a:pt x="1164" y="366"/>
                  </a:lnTo>
                  <a:lnTo>
                    <a:pt x="1160" y="395"/>
                  </a:lnTo>
                  <a:lnTo>
                    <a:pt x="1142" y="403"/>
                  </a:lnTo>
                  <a:lnTo>
                    <a:pt x="1122" y="386"/>
                  </a:lnTo>
                  <a:lnTo>
                    <a:pt x="1079" y="386"/>
                  </a:lnTo>
                  <a:lnTo>
                    <a:pt x="1073" y="420"/>
                  </a:lnTo>
                  <a:lnTo>
                    <a:pt x="1083" y="440"/>
                  </a:lnTo>
                  <a:lnTo>
                    <a:pt x="1100" y="430"/>
                  </a:lnTo>
                  <a:lnTo>
                    <a:pt x="1118" y="425"/>
                  </a:lnTo>
                  <a:lnTo>
                    <a:pt x="1135" y="436"/>
                  </a:lnTo>
                  <a:lnTo>
                    <a:pt x="1112" y="460"/>
                  </a:lnTo>
                  <a:lnTo>
                    <a:pt x="1135" y="484"/>
                  </a:lnTo>
                  <a:lnTo>
                    <a:pt x="1164" y="490"/>
                  </a:lnTo>
                  <a:lnTo>
                    <a:pt x="1160" y="504"/>
                  </a:lnTo>
                  <a:lnTo>
                    <a:pt x="1149" y="506"/>
                  </a:lnTo>
                  <a:lnTo>
                    <a:pt x="1122" y="583"/>
                  </a:lnTo>
                  <a:lnTo>
                    <a:pt x="1123" y="534"/>
                  </a:lnTo>
                  <a:lnTo>
                    <a:pt x="1136" y="509"/>
                  </a:lnTo>
                  <a:lnTo>
                    <a:pt x="1122" y="497"/>
                  </a:lnTo>
                  <a:lnTo>
                    <a:pt x="1105" y="512"/>
                  </a:lnTo>
                  <a:lnTo>
                    <a:pt x="1113" y="526"/>
                  </a:lnTo>
                  <a:lnTo>
                    <a:pt x="1100" y="536"/>
                  </a:lnTo>
                  <a:lnTo>
                    <a:pt x="1088" y="547"/>
                  </a:lnTo>
                  <a:lnTo>
                    <a:pt x="1089" y="581"/>
                  </a:lnTo>
                  <a:lnTo>
                    <a:pt x="1071" y="593"/>
                  </a:lnTo>
                  <a:lnTo>
                    <a:pt x="1045" y="596"/>
                  </a:lnTo>
                  <a:lnTo>
                    <a:pt x="1054" y="615"/>
                  </a:lnTo>
                  <a:lnTo>
                    <a:pt x="1045" y="635"/>
                  </a:lnTo>
                  <a:lnTo>
                    <a:pt x="1054" y="650"/>
                  </a:lnTo>
                  <a:lnTo>
                    <a:pt x="1039" y="685"/>
                  </a:lnTo>
                  <a:lnTo>
                    <a:pt x="1033" y="716"/>
                  </a:lnTo>
                  <a:lnTo>
                    <a:pt x="1012" y="734"/>
                  </a:lnTo>
                  <a:lnTo>
                    <a:pt x="983" y="784"/>
                  </a:lnTo>
                  <a:lnTo>
                    <a:pt x="980" y="818"/>
                  </a:lnTo>
                  <a:lnTo>
                    <a:pt x="989" y="845"/>
                  </a:lnTo>
                  <a:lnTo>
                    <a:pt x="1002" y="879"/>
                  </a:lnTo>
                  <a:lnTo>
                    <a:pt x="1009" y="915"/>
                  </a:lnTo>
                  <a:lnTo>
                    <a:pt x="996" y="931"/>
                  </a:lnTo>
                  <a:lnTo>
                    <a:pt x="980" y="920"/>
                  </a:lnTo>
                  <a:lnTo>
                    <a:pt x="983" y="902"/>
                  </a:lnTo>
                  <a:lnTo>
                    <a:pt x="974" y="860"/>
                  </a:lnTo>
                  <a:lnTo>
                    <a:pt x="963" y="855"/>
                  </a:lnTo>
                  <a:lnTo>
                    <a:pt x="956" y="830"/>
                  </a:lnTo>
                  <a:lnTo>
                    <a:pt x="940" y="830"/>
                  </a:lnTo>
                  <a:lnTo>
                    <a:pt x="923" y="816"/>
                  </a:lnTo>
                  <a:lnTo>
                    <a:pt x="906" y="820"/>
                  </a:lnTo>
                  <a:lnTo>
                    <a:pt x="889" y="811"/>
                  </a:lnTo>
                  <a:lnTo>
                    <a:pt x="867" y="823"/>
                  </a:lnTo>
                  <a:lnTo>
                    <a:pt x="830" y="813"/>
                  </a:lnTo>
                  <a:lnTo>
                    <a:pt x="855" y="843"/>
                  </a:lnTo>
                  <a:lnTo>
                    <a:pt x="823" y="840"/>
                  </a:lnTo>
                  <a:lnTo>
                    <a:pt x="803" y="818"/>
                  </a:lnTo>
                  <a:lnTo>
                    <a:pt x="766" y="818"/>
                  </a:lnTo>
                  <a:lnTo>
                    <a:pt x="771" y="855"/>
                  </a:lnTo>
                  <a:lnTo>
                    <a:pt x="743" y="843"/>
                  </a:lnTo>
                  <a:lnTo>
                    <a:pt x="728" y="879"/>
                  </a:lnTo>
                  <a:lnTo>
                    <a:pt x="740" y="895"/>
                  </a:lnTo>
                  <a:lnTo>
                    <a:pt x="728" y="938"/>
                  </a:lnTo>
                  <a:lnTo>
                    <a:pt x="741" y="988"/>
                  </a:lnTo>
                  <a:lnTo>
                    <a:pt x="756" y="1021"/>
                  </a:lnTo>
                  <a:lnTo>
                    <a:pt x="773" y="1053"/>
                  </a:lnTo>
                  <a:lnTo>
                    <a:pt x="823" y="1051"/>
                  </a:lnTo>
                  <a:lnTo>
                    <a:pt x="846" y="1045"/>
                  </a:lnTo>
                  <a:lnTo>
                    <a:pt x="849" y="1021"/>
                  </a:lnTo>
                  <a:lnTo>
                    <a:pt x="838" y="1003"/>
                  </a:lnTo>
                  <a:lnTo>
                    <a:pt x="840" y="988"/>
                  </a:lnTo>
                  <a:lnTo>
                    <a:pt x="872" y="993"/>
                  </a:lnTo>
                  <a:lnTo>
                    <a:pt x="903" y="983"/>
                  </a:lnTo>
                  <a:lnTo>
                    <a:pt x="903" y="1003"/>
                  </a:lnTo>
                  <a:lnTo>
                    <a:pt x="894" y="1033"/>
                  </a:lnTo>
                  <a:lnTo>
                    <a:pt x="879" y="1055"/>
                  </a:lnTo>
                  <a:lnTo>
                    <a:pt x="876" y="1087"/>
                  </a:lnTo>
                  <a:lnTo>
                    <a:pt x="896" y="1100"/>
                  </a:lnTo>
                  <a:lnTo>
                    <a:pt x="923" y="1097"/>
                  </a:lnTo>
                  <a:lnTo>
                    <a:pt x="940" y="1107"/>
                  </a:lnTo>
                  <a:lnTo>
                    <a:pt x="956" y="1102"/>
                  </a:lnTo>
                  <a:lnTo>
                    <a:pt x="960" y="1124"/>
                  </a:lnTo>
                  <a:lnTo>
                    <a:pt x="949" y="1154"/>
                  </a:lnTo>
                  <a:lnTo>
                    <a:pt x="959" y="1173"/>
                  </a:lnTo>
                  <a:lnTo>
                    <a:pt x="960" y="1209"/>
                  </a:lnTo>
                  <a:lnTo>
                    <a:pt x="980" y="1233"/>
                  </a:lnTo>
                  <a:lnTo>
                    <a:pt x="1003" y="1241"/>
                  </a:lnTo>
                  <a:lnTo>
                    <a:pt x="1020" y="1233"/>
                  </a:lnTo>
                  <a:lnTo>
                    <a:pt x="1028" y="1236"/>
                  </a:lnTo>
                  <a:lnTo>
                    <a:pt x="1059" y="1236"/>
                  </a:lnTo>
                  <a:lnTo>
                    <a:pt x="1088" y="1238"/>
                  </a:lnTo>
                  <a:lnTo>
                    <a:pt x="1095" y="1223"/>
                  </a:lnTo>
                  <a:lnTo>
                    <a:pt x="1071" y="1250"/>
                  </a:lnTo>
                  <a:lnTo>
                    <a:pt x="1054" y="1248"/>
                  </a:lnTo>
                  <a:lnTo>
                    <a:pt x="1037" y="1250"/>
                  </a:lnTo>
                  <a:lnTo>
                    <a:pt x="1003" y="1263"/>
                  </a:lnTo>
                  <a:lnTo>
                    <a:pt x="976" y="1245"/>
                  </a:lnTo>
                  <a:lnTo>
                    <a:pt x="950" y="1233"/>
                  </a:lnTo>
                  <a:lnTo>
                    <a:pt x="939" y="1236"/>
                  </a:lnTo>
                  <a:lnTo>
                    <a:pt x="940" y="1221"/>
                  </a:lnTo>
                  <a:lnTo>
                    <a:pt x="939" y="1196"/>
                  </a:lnTo>
                  <a:lnTo>
                    <a:pt x="916" y="1173"/>
                  </a:lnTo>
                  <a:lnTo>
                    <a:pt x="870" y="1159"/>
                  </a:lnTo>
                  <a:lnTo>
                    <a:pt x="863" y="1149"/>
                  </a:lnTo>
                  <a:lnTo>
                    <a:pt x="849" y="1151"/>
                  </a:lnTo>
                  <a:lnTo>
                    <a:pt x="836" y="1139"/>
                  </a:lnTo>
                  <a:lnTo>
                    <a:pt x="817" y="1127"/>
                  </a:lnTo>
                  <a:lnTo>
                    <a:pt x="796" y="1097"/>
                  </a:lnTo>
                  <a:lnTo>
                    <a:pt x="770" y="1087"/>
                  </a:lnTo>
                  <a:lnTo>
                    <a:pt x="754" y="1107"/>
                  </a:lnTo>
                  <a:lnTo>
                    <a:pt x="737" y="1092"/>
                  </a:lnTo>
                  <a:lnTo>
                    <a:pt x="717" y="1092"/>
                  </a:lnTo>
                  <a:lnTo>
                    <a:pt x="676" y="1080"/>
                  </a:lnTo>
                  <a:lnTo>
                    <a:pt x="601" y="1026"/>
                  </a:lnTo>
                  <a:lnTo>
                    <a:pt x="597" y="969"/>
                  </a:lnTo>
                  <a:lnTo>
                    <a:pt x="588" y="947"/>
                  </a:lnTo>
                  <a:lnTo>
                    <a:pt x="575" y="931"/>
                  </a:lnTo>
                  <a:lnTo>
                    <a:pt x="558" y="899"/>
                  </a:lnTo>
                  <a:lnTo>
                    <a:pt x="481" y="791"/>
                  </a:lnTo>
                  <a:lnTo>
                    <a:pt x="481" y="832"/>
                  </a:lnTo>
                  <a:lnTo>
                    <a:pt x="529" y="904"/>
                  </a:lnTo>
                  <a:lnTo>
                    <a:pt x="550" y="966"/>
                  </a:lnTo>
                  <a:lnTo>
                    <a:pt x="520" y="951"/>
                  </a:lnTo>
                  <a:lnTo>
                    <a:pt x="514" y="915"/>
                  </a:lnTo>
                  <a:lnTo>
                    <a:pt x="475" y="892"/>
                  </a:lnTo>
                  <a:lnTo>
                    <a:pt x="498" y="879"/>
                  </a:lnTo>
                  <a:lnTo>
                    <a:pt x="445" y="840"/>
                  </a:lnTo>
                  <a:lnTo>
                    <a:pt x="465" y="818"/>
                  </a:lnTo>
                  <a:lnTo>
                    <a:pt x="447" y="773"/>
                  </a:lnTo>
                  <a:lnTo>
                    <a:pt x="384" y="678"/>
                  </a:lnTo>
                  <a:lnTo>
                    <a:pt x="377" y="623"/>
                  </a:lnTo>
                  <a:lnTo>
                    <a:pt x="381" y="581"/>
                  </a:lnTo>
                  <a:lnTo>
                    <a:pt x="397" y="536"/>
                  </a:lnTo>
                  <a:lnTo>
                    <a:pt x="397" y="490"/>
                  </a:lnTo>
                  <a:lnTo>
                    <a:pt x="384" y="463"/>
                  </a:lnTo>
                  <a:lnTo>
                    <a:pt x="419" y="454"/>
                  </a:lnTo>
                  <a:lnTo>
                    <a:pt x="377" y="400"/>
                  </a:lnTo>
                  <a:lnTo>
                    <a:pt x="378" y="375"/>
                  </a:lnTo>
                  <a:lnTo>
                    <a:pt x="359" y="341"/>
                  </a:lnTo>
                  <a:lnTo>
                    <a:pt x="367" y="321"/>
                  </a:lnTo>
                  <a:lnTo>
                    <a:pt x="354" y="309"/>
                  </a:lnTo>
                  <a:lnTo>
                    <a:pt x="352" y="287"/>
                  </a:lnTo>
                  <a:lnTo>
                    <a:pt x="339" y="269"/>
                  </a:lnTo>
                  <a:lnTo>
                    <a:pt x="354" y="253"/>
                  </a:lnTo>
                  <a:lnTo>
                    <a:pt x="334" y="242"/>
                  </a:lnTo>
                  <a:lnTo>
                    <a:pt x="317" y="257"/>
                  </a:lnTo>
                  <a:lnTo>
                    <a:pt x="292" y="225"/>
                  </a:lnTo>
                  <a:lnTo>
                    <a:pt x="266" y="217"/>
                  </a:lnTo>
                  <a:lnTo>
                    <a:pt x="229" y="217"/>
                  </a:lnTo>
                  <a:lnTo>
                    <a:pt x="205" y="246"/>
                  </a:lnTo>
                  <a:lnTo>
                    <a:pt x="194" y="237"/>
                  </a:lnTo>
                  <a:lnTo>
                    <a:pt x="215" y="198"/>
                  </a:lnTo>
                  <a:lnTo>
                    <a:pt x="196" y="205"/>
                  </a:lnTo>
                  <a:lnTo>
                    <a:pt x="159" y="246"/>
                  </a:lnTo>
                  <a:lnTo>
                    <a:pt x="119" y="282"/>
                  </a:lnTo>
                  <a:lnTo>
                    <a:pt x="85" y="292"/>
                  </a:lnTo>
                  <a:lnTo>
                    <a:pt x="25" y="327"/>
                  </a:lnTo>
                  <a:lnTo>
                    <a:pt x="0" y="325"/>
                  </a:lnTo>
                </a:path>
              </a:pathLst>
            </a:custGeom>
            <a:solidFill>
              <a:srgbClr val="00B0F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59" name="Freeform 33"/>
            <p:cNvSpPr>
              <a:spLocks/>
            </p:cNvSpPr>
            <p:nvPr/>
          </p:nvSpPr>
          <p:spPr bwMode="auto">
            <a:xfrm>
              <a:off x="1250" y="960"/>
              <a:ext cx="413" cy="333"/>
            </a:xfrm>
            <a:custGeom>
              <a:avLst/>
              <a:gdLst>
                <a:gd name="T0" fmla="*/ 0 w 413"/>
                <a:gd name="T1" fmla="*/ 68 h 333"/>
                <a:gd name="T2" fmla="*/ 10 w 413"/>
                <a:gd name="T3" fmla="*/ 44 h 333"/>
                <a:gd name="T4" fmla="*/ 10 w 413"/>
                <a:gd name="T5" fmla="*/ 25 h 333"/>
                <a:gd name="T6" fmla="*/ 24 w 413"/>
                <a:gd name="T7" fmla="*/ 0 h 333"/>
                <a:gd name="T8" fmla="*/ 99 w 413"/>
                <a:gd name="T9" fmla="*/ 16 h 333"/>
                <a:gd name="T10" fmla="*/ 227 w 413"/>
                <a:gd name="T11" fmla="*/ 45 h 333"/>
                <a:gd name="T12" fmla="*/ 277 w 413"/>
                <a:gd name="T13" fmla="*/ 71 h 333"/>
                <a:gd name="T14" fmla="*/ 345 w 413"/>
                <a:gd name="T15" fmla="*/ 93 h 333"/>
                <a:gd name="T16" fmla="*/ 379 w 413"/>
                <a:gd name="T17" fmla="*/ 135 h 333"/>
                <a:gd name="T18" fmla="*/ 412 w 413"/>
                <a:gd name="T19" fmla="*/ 158 h 333"/>
                <a:gd name="T20" fmla="*/ 399 w 413"/>
                <a:gd name="T21" fmla="*/ 174 h 333"/>
                <a:gd name="T22" fmla="*/ 399 w 413"/>
                <a:gd name="T23" fmla="*/ 194 h 333"/>
                <a:gd name="T24" fmla="*/ 386 w 413"/>
                <a:gd name="T25" fmla="*/ 199 h 333"/>
                <a:gd name="T26" fmla="*/ 375 w 413"/>
                <a:gd name="T27" fmla="*/ 217 h 333"/>
                <a:gd name="T28" fmla="*/ 386 w 413"/>
                <a:gd name="T29" fmla="*/ 234 h 333"/>
                <a:gd name="T30" fmla="*/ 383 w 413"/>
                <a:gd name="T31" fmla="*/ 248 h 333"/>
                <a:gd name="T32" fmla="*/ 370 w 413"/>
                <a:gd name="T33" fmla="*/ 266 h 333"/>
                <a:gd name="T34" fmla="*/ 373 w 413"/>
                <a:gd name="T35" fmla="*/ 285 h 333"/>
                <a:gd name="T36" fmla="*/ 395 w 413"/>
                <a:gd name="T37" fmla="*/ 303 h 333"/>
                <a:gd name="T38" fmla="*/ 396 w 413"/>
                <a:gd name="T39" fmla="*/ 320 h 333"/>
                <a:gd name="T40" fmla="*/ 392 w 413"/>
                <a:gd name="T41" fmla="*/ 330 h 333"/>
                <a:gd name="T42" fmla="*/ 369 w 413"/>
                <a:gd name="T43" fmla="*/ 332 h 333"/>
                <a:gd name="T44" fmla="*/ 352 w 413"/>
                <a:gd name="T45" fmla="*/ 323 h 333"/>
                <a:gd name="T46" fmla="*/ 333 w 413"/>
                <a:gd name="T47" fmla="*/ 300 h 333"/>
                <a:gd name="T48" fmla="*/ 326 w 413"/>
                <a:gd name="T49" fmla="*/ 300 h 333"/>
                <a:gd name="T50" fmla="*/ 316 w 413"/>
                <a:gd name="T51" fmla="*/ 291 h 333"/>
                <a:gd name="T52" fmla="*/ 307 w 413"/>
                <a:gd name="T53" fmla="*/ 264 h 333"/>
                <a:gd name="T54" fmla="*/ 296 w 413"/>
                <a:gd name="T55" fmla="*/ 255 h 333"/>
                <a:gd name="T56" fmla="*/ 272 w 413"/>
                <a:gd name="T57" fmla="*/ 241 h 333"/>
                <a:gd name="T58" fmla="*/ 252 w 413"/>
                <a:gd name="T59" fmla="*/ 232 h 333"/>
                <a:gd name="T60" fmla="*/ 222 w 413"/>
                <a:gd name="T61" fmla="*/ 207 h 333"/>
                <a:gd name="T62" fmla="*/ 209 w 413"/>
                <a:gd name="T63" fmla="*/ 190 h 333"/>
                <a:gd name="T64" fmla="*/ 210 w 413"/>
                <a:gd name="T65" fmla="*/ 177 h 333"/>
                <a:gd name="T66" fmla="*/ 223 w 413"/>
                <a:gd name="T67" fmla="*/ 165 h 333"/>
                <a:gd name="T68" fmla="*/ 213 w 413"/>
                <a:gd name="T69" fmla="*/ 150 h 333"/>
                <a:gd name="T70" fmla="*/ 201 w 413"/>
                <a:gd name="T71" fmla="*/ 158 h 333"/>
                <a:gd name="T72" fmla="*/ 183 w 413"/>
                <a:gd name="T73" fmla="*/ 135 h 333"/>
                <a:gd name="T74" fmla="*/ 179 w 413"/>
                <a:gd name="T75" fmla="*/ 147 h 333"/>
                <a:gd name="T76" fmla="*/ 162 w 413"/>
                <a:gd name="T77" fmla="*/ 147 h 333"/>
                <a:gd name="T78" fmla="*/ 159 w 413"/>
                <a:gd name="T79" fmla="*/ 138 h 333"/>
                <a:gd name="T80" fmla="*/ 159 w 413"/>
                <a:gd name="T81" fmla="*/ 122 h 333"/>
                <a:gd name="T82" fmla="*/ 150 w 413"/>
                <a:gd name="T83" fmla="*/ 113 h 333"/>
                <a:gd name="T84" fmla="*/ 140 w 413"/>
                <a:gd name="T85" fmla="*/ 115 h 333"/>
                <a:gd name="T86" fmla="*/ 124 w 413"/>
                <a:gd name="T87" fmla="*/ 91 h 333"/>
                <a:gd name="T88" fmla="*/ 113 w 413"/>
                <a:gd name="T89" fmla="*/ 88 h 333"/>
                <a:gd name="T90" fmla="*/ 97 w 413"/>
                <a:gd name="T91" fmla="*/ 77 h 333"/>
                <a:gd name="T92" fmla="*/ 61 w 413"/>
                <a:gd name="T93" fmla="*/ 79 h 333"/>
                <a:gd name="T94" fmla="*/ 26 w 413"/>
                <a:gd name="T95" fmla="*/ 77 h 333"/>
                <a:gd name="T96" fmla="*/ 0 w 413"/>
                <a:gd name="T97" fmla="*/ 68 h 3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3"/>
                <a:gd name="T148" fmla="*/ 0 h 333"/>
                <a:gd name="T149" fmla="*/ 413 w 413"/>
                <a:gd name="T150" fmla="*/ 333 h 3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3" h="333">
                  <a:moveTo>
                    <a:pt x="0" y="68"/>
                  </a:moveTo>
                  <a:lnTo>
                    <a:pt x="10" y="44"/>
                  </a:lnTo>
                  <a:lnTo>
                    <a:pt x="10" y="25"/>
                  </a:lnTo>
                  <a:lnTo>
                    <a:pt x="24" y="0"/>
                  </a:lnTo>
                  <a:lnTo>
                    <a:pt x="99" y="16"/>
                  </a:lnTo>
                  <a:lnTo>
                    <a:pt x="227" y="45"/>
                  </a:lnTo>
                  <a:lnTo>
                    <a:pt x="277" y="71"/>
                  </a:lnTo>
                  <a:lnTo>
                    <a:pt x="345" y="93"/>
                  </a:lnTo>
                  <a:lnTo>
                    <a:pt x="379" y="135"/>
                  </a:lnTo>
                  <a:lnTo>
                    <a:pt x="412" y="158"/>
                  </a:lnTo>
                  <a:lnTo>
                    <a:pt x="399" y="174"/>
                  </a:lnTo>
                  <a:lnTo>
                    <a:pt x="399" y="194"/>
                  </a:lnTo>
                  <a:lnTo>
                    <a:pt x="386" y="199"/>
                  </a:lnTo>
                  <a:lnTo>
                    <a:pt x="375" y="217"/>
                  </a:lnTo>
                  <a:lnTo>
                    <a:pt x="386" y="234"/>
                  </a:lnTo>
                  <a:lnTo>
                    <a:pt x="383" y="248"/>
                  </a:lnTo>
                  <a:lnTo>
                    <a:pt x="370" y="266"/>
                  </a:lnTo>
                  <a:lnTo>
                    <a:pt x="373" y="285"/>
                  </a:lnTo>
                  <a:lnTo>
                    <a:pt x="395" y="303"/>
                  </a:lnTo>
                  <a:lnTo>
                    <a:pt x="396" y="320"/>
                  </a:lnTo>
                  <a:lnTo>
                    <a:pt x="392" y="330"/>
                  </a:lnTo>
                  <a:lnTo>
                    <a:pt x="369" y="332"/>
                  </a:lnTo>
                  <a:lnTo>
                    <a:pt x="352" y="323"/>
                  </a:lnTo>
                  <a:lnTo>
                    <a:pt x="333" y="300"/>
                  </a:lnTo>
                  <a:lnTo>
                    <a:pt x="326" y="300"/>
                  </a:lnTo>
                  <a:lnTo>
                    <a:pt x="316" y="291"/>
                  </a:lnTo>
                  <a:lnTo>
                    <a:pt x="307" y="264"/>
                  </a:lnTo>
                  <a:lnTo>
                    <a:pt x="296" y="255"/>
                  </a:lnTo>
                  <a:lnTo>
                    <a:pt x="272" y="241"/>
                  </a:lnTo>
                  <a:lnTo>
                    <a:pt x="252" y="232"/>
                  </a:lnTo>
                  <a:lnTo>
                    <a:pt x="222" y="207"/>
                  </a:lnTo>
                  <a:lnTo>
                    <a:pt x="209" y="190"/>
                  </a:lnTo>
                  <a:lnTo>
                    <a:pt x="210" y="177"/>
                  </a:lnTo>
                  <a:lnTo>
                    <a:pt x="223" y="165"/>
                  </a:lnTo>
                  <a:lnTo>
                    <a:pt x="213" y="150"/>
                  </a:lnTo>
                  <a:lnTo>
                    <a:pt x="201" y="158"/>
                  </a:lnTo>
                  <a:lnTo>
                    <a:pt x="183" y="135"/>
                  </a:lnTo>
                  <a:lnTo>
                    <a:pt x="179" y="147"/>
                  </a:lnTo>
                  <a:lnTo>
                    <a:pt x="162" y="147"/>
                  </a:lnTo>
                  <a:lnTo>
                    <a:pt x="159" y="138"/>
                  </a:lnTo>
                  <a:lnTo>
                    <a:pt x="159" y="122"/>
                  </a:lnTo>
                  <a:lnTo>
                    <a:pt x="150" y="113"/>
                  </a:lnTo>
                  <a:lnTo>
                    <a:pt x="140" y="115"/>
                  </a:lnTo>
                  <a:lnTo>
                    <a:pt x="124" y="91"/>
                  </a:lnTo>
                  <a:lnTo>
                    <a:pt x="113" y="88"/>
                  </a:lnTo>
                  <a:lnTo>
                    <a:pt x="97" y="77"/>
                  </a:lnTo>
                  <a:lnTo>
                    <a:pt x="61" y="79"/>
                  </a:lnTo>
                  <a:lnTo>
                    <a:pt x="26" y="77"/>
                  </a:lnTo>
                  <a:lnTo>
                    <a:pt x="0" y="68"/>
                  </a:lnTo>
                </a:path>
              </a:pathLst>
            </a:custGeom>
            <a:solidFill>
              <a:srgbClr val="00B0F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60" name="Freeform 34"/>
            <p:cNvSpPr>
              <a:spLocks/>
            </p:cNvSpPr>
            <p:nvPr/>
          </p:nvSpPr>
          <p:spPr bwMode="auto">
            <a:xfrm>
              <a:off x="1164" y="1078"/>
              <a:ext cx="267" cy="171"/>
            </a:xfrm>
            <a:custGeom>
              <a:avLst/>
              <a:gdLst>
                <a:gd name="T0" fmla="*/ 10 w 267"/>
                <a:gd name="T1" fmla="*/ 0 h 171"/>
                <a:gd name="T2" fmla="*/ 0 w 267"/>
                <a:gd name="T3" fmla="*/ 13 h 171"/>
                <a:gd name="T4" fmla="*/ 0 w 267"/>
                <a:gd name="T5" fmla="*/ 29 h 171"/>
                <a:gd name="T6" fmla="*/ 19 w 267"/>
                <a:gd name="T7" fmla="*/ 47 h 171"/>
                <a:gd name="T8" fmla="*/ 30 w 267"/>
                <a:gd name="T9" fmla="*/ 42 h 171"/>
                <a:gd name="T10" fmla="*/ 33 w 267"/>
                <a:gd name="T11" fmla="*/ 49 h 171"/>
                <a:gd name="T12" fmla="*/ 47 w 267"/>
                <a:gd name="T13" fmla="*/ 52 h 171"/>
                <a:gd name="T14" fmla="*/ 54 w 267"/>
                <a:gd name="T15" fmla="*/ 40 h 171"/>
                <a:gd name="T16" fmla="*/ 80 w 267"/>
                <a:gd name="T17" fmla="*/ 42 h 171"/>
                <a:gd name="T18" fmla="*/ 83 w 267"/>
                <a:gd name="T19" fmla="*/ 54 h 171"/>
                <a:gd name="T20" fmla="*/ 93 w 267"/>
                <a:gd name="T21" fmla="*/ 59 h 171"/>
                <a:gd name="T22" fmla="*/ 116 w 267"/>
                <a:gd name="T23" fmla="*/ 56 h 171"/>
                <a:gd name="T24" fmla="*/ 123 w 267"/>
                <a:gd name="T25" fmla="*/ 62 h 171"/>
                <a:gd name="T26" fmla="*/ 134 w 267"/>
                <a:gd name="T27" fmla="*/ 69 h 171"/>
                <a:gd name="T28" fmla="*/ 143 w 267"/>
                <a:gd name="T29" fmla="*/ 83 h 171"/>
                <a:gd name="T30" fmla="*/ 143 w 267"/>
                <a:gd name="T31" fmla="*/ 101 h 171"/>
                <a:gd name="T32" fmla="*/ 136 w 267"/>
                <a:gd name="T33" fmla="*/ 106 h 171"/>
                <a:gd name="T34" fmla="*/ 140 w 267"/>
                <a:gd name="T35" fmla="*/ 113 h 171"/>
                <a:gd name="T36" fmla="*/ 129 w 267"/>
                <a:gd name="T37" fmla="*/ 123 h 171"/>
                <a:gd name="T38" fmla="*/ 129 w 267"/>
                <a:gd name="T39" fmla="*/ 140 h 171"/>
                <a:gd name="T40" fmla="*/ 146 w 267"/>
                <a:gd name="T41" fmla="*/ 141 h 171"/>
                <a:gd name="T42" fmla="*/ 155 w 267"/>
                <a:gd name="T43" fmla="*/ 137 h 171"/>
                <a:gd name="T44" fmla="*/ 159 w 267"/>
                <a:gd name="T45" fmla="*/ 130 h 171"/>
                <a:gd name="T46" fmla="*/ 163 w 267"/>
                <a:gd name="T47" fmla="*/ 137 h 171"/>
                <a:gd name="T48" fmla="*/ 173 w 267"/>
                <a:gd name="T49" fmla="*/ 132 h 171"/>
                <a:gd name="T50" fmla="*/ 193 w 267"/>
                <a:gd name="T51" fmla="*/ 141 h 171"/>
                <a:gd name="T52" fmla="*/ 206 w 267"/>
                <a:gd name="T53" fmla="*/ 157 h 171"/>
                <a:gd name="T54" fmla="*/ 210 w 267"/>
                <a:gd name="T55" fmla="*/ 157 h 171"/>
                <a:gd name="T56" fmla="*/ 212 w 267"/>
                <a:gd name="T57" fmla="*/ 166 h 171"/>
                <a:gd name="T58" fmla="*/ 225 w 267"/>
                <a:gd name="T59" fmla="*/ 170 h 171"/>
                <a:gd name="T60" fmla="*/ 240 w 267"/>
                <a:gd name="T61" fmla="*/ 170 h 171"/>
                <a:gd name="T62" fmla="*/ 231 w 267"/>
                <a:gd name="T63" fmla="*/ 162 h 171"/>
                <a:gd name="T64" fmla="*/ 235 w 267"/>
                <a:gd name="T65" fmla="*/ 152 h 171"/>
                <a:gd name="T66" fmla="*/ 246 w 267"/>
                <a:gd name="T67" fmla="*/ 162 h 171"/>
                <a:gd name="T68" fmla="*/ 259 w 267"/>
                <a:gd name="T69" fmla="*/ 164 h 171"/>
                <a:gd name="T70" fmla="*/ 261 w 267"/>
                <a:gd name="T71" fmla="*/ 150 h 171"/>
                <a:gd name="T72" fmla="*/ 248 w 267"/>
                <a:gd name="T73" fmla="*/ 140 h 171"/>
                <a:gd name="T74" fmla="*/ 239 w 267"/>
                <a:gd name="T75" fmla="*/ 140 h 171"/>
                <a:gd name="T76" fmla="*/ 225 w 267"/>
                <a:gd name="T77" fmla="*/ 128 h 171"/>
                <a:gd name="T78" fmla="*/ 239 w 267"/>
                <a:gd name="T79" fmla="*/ 128 h 171"/>
                <a:gd name="T80" fmla="*/ 248 w 267"/>
                <a:gd name="T81" fmla="*/ 135 h 171"/>
                <a:gd name="T82" fmla="*/ 266 w 267"/>
                <a:gd name="T83" fmla="*/ 135 h 171"/>
                <a:gd name="T84" fmla="*/ 262 w 267"/>
                <a:gd name="T85" fmla="*/ 121 h 171"/>
                <a:gd name="T86" fmla="*/ 246 w 267"/>
                <a:gd name="T87" fmla="*/ 108 h 171"/>
                <a:gd name="T88" fmla="*/ 235 w 267"/>
                <a:gd name="T89" fmla="*/ 106 h 171"/>
                <a:gd name="T90" fmla="*/ 218 w 267"/>
                <a:gd name="T91" fmla="*/ 89 h 171"/>
                <a:gd name="T92" fmla="*/ 198 w 267"/>
                <a:gd name="T93" fmla="*/ 86 h 171"/>
                <a:gd name="T94" fmla="*/ 180 w 267"/>
                <a:gd name="T95" fmla="*/ 79 h 171"/>
                <a:gd name="T96" fmla="*/ 168 w 267"/>
                <a:gd name="T97" fmla="*/ 59 h 171"/>
                <a:gd name="T98" fmla="*/ 159 w 267"/>
                <a:gd name="T99" fmla="*/ 32 h 171"/>
                <a:gd name="T100" fmla="*/ 146 w 267"/>
                <a:gd name="T101" fmla="*/ 32 h 171"/>
                <a:gd name="T102" fmla="*/ 142 w 267"/>
                <a:gd name="T103" fmla="*/ 25 h 171"/>
                <a:gd name="T104" fmla="*/ 134 w 267"/>
                <a:gd name="T105" fmla="*/ 27 h 171"/>
                <a:gd name="T106" fmla="*/ 122 w 267"/>
                <a:gd name="T107" fmla="*/ 15 h 171"/>
                <a:gd name="T108" fmla="*/ 99 w 267"/>
                <a:gd name="T109" fmla="*/ 11 h 171"/>
                <a:gd name="T110" fmla="*/ 89 w 267"/>
                <a:gd name="T111" fmla="*/ 18 h 171"/>
                <a:gd name="T112" fmla="*/ 69 w 267"/>
                <a:gd name="T113" fmla="*/ 11 h 171"/>
                <a:gd name="T114" fmla="*/ 56 w 267"/>
                <a:gd name="T115" fmla="*/ 11 h 171"/>
                <a:gd name="T116" fmla="*/ 50 w 267"/>
                <a:gd name="T117" fmla="*/ 2 h 171"/>
                <a:gd name="T118" fmla="*/ 43 w 267"/>
                <a:gd name="T119" fmla="*/ 0 h 171"/>
                <a:gd name="T120" fmla="*/ 33 w 267"/>
                <a:gd name="T121" fmla="*/ 2 h 171"/>
                <a:gd name="T122" fmla="*/ 10 w 267"/>
                <a:gd name="T123" fmla="*/ 0 h 1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67"/>
                <a:gd name="T187" fmla="*/ 0 h 171"/>
                <a:gd name="T188" fmla="*/ 267 w 267"/>
                <a:gd name="T189" fmla="*/ 171 h 1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67" h="171">
                  <a:moveTo>
                    <a:pt x="10" y="0"/>
                  </a:moveTo>
                  <a:lnTo>
                    <a:pt x="0" y="13"/>
                  </a:lnTo>
                  <a:lnTo>
                    <a:pt x="0" y="29"/>
                  </a:lnTo>
                  <a:lnTo>
                    <a:pt x="19" y="47"/>
                  </a:lnTo>
                  <a:lnTo>
                    <a:pt x="30" y="42"/>
                  </a:lnTo>
                  <a:lnTo>
                    <a:pt x="33" y="49"/>
                  </a:lnTo>
                  <a:lnTo>
                    <a:pt x="47" y="52"/>
                  </a:lnTo>
                  <a:lnTo>
                    <a:pt x="54" y="40"/>
                  </a:lnTo>
                  <a:lnTo>
                    <a:pt x="80" y="42"/>
                  </a:lnTo>
                  <a:lnTo>
                    <a:pt x="83" y="54"/>
                  </a:lnTo>
                  <a:lnTo>
                    <a:pt x="93" y="59"/>
                  </a:lnTo>
                  <a:lnTo>
                    <a:pt x="116" y="56"/>
                  </a:lnTo>
                  <a:lnTo>
                    <a:pt x="123" y="62"/>
                  </a:lnTo>
                  <a:lnTo>
                    <a:pt x="134" y="69"/>
                  </a:lnTo>
                  <a:lnTo>
                    <a:pt x="143" y="83"/>
                  </a:lnTo>
                  <a:lnTo>
                    <a:pt x="143" y="101"/>
                  </a:lnTo>
                  <a:lnTo>
                    <a:pt x="136" y="106"/>
                  </a:lnTo>
                  <a:lnTo>
                    <a:pt x="140" y="113"/>
                  </a:lnTo>
                  <a:lnTo>
                    <a:pt x="129" y="123"/>
                  </a:lnTo>
                  <a:lnTo>
                    <a:pt x="129" y="140"/>
                  </a:lnTo>
                  <a:lnTo>
                    <a:pt x="146" y="141"/>
                  </a:lnTo>
                  <a:lnTo>
                    <a:pt x="155" y="137"/>
                  </a:lnTo>
                  <a:lnTo>
                    <a:pt x="159" y="130"/>
                  </a:lnTo>
                  <a:lnTo>
                    <a:pt x="163" y="137"/>
                  </a:lnTo>
                  <a:lnTo>
                    <a:pt x="173" y="132"/>
                  </a:lnTo>
                  <a:lnTo>
                    <a:pt x="193" y="141"/>
                  </a:lnTo>
                  <a:lnTo>
                    <a:pt x="206" y="157"/>
                  </a:lnTo>
                  <a:lnTo>
                    <a:pt x="210" y="157"/>
                  </a:lnTo>
                  <a:lnTo>
                    <a:pt x="212" y="166"/>
                  </a:lnTo>
                  <a:lnTo>
                    <a:pt x="225" y="170"/>
                  </a:lnTo>
                  <a:lnTo>
                    <a:pt x="240" y="170"/>
                  </a:lnTo>
                  <a:lnTo>
                    <a:pt x="231" y="162"/>
                  </a:lnTo>
                  <a:lnTo>
                    <a:pt x="235" y="152"/>
                  </a:lnTo>
                  <a:lnTo>
                    <a:pt x="246" y="162"/>
                  </a:lnTo>
                  <a:lnTo>
                    <a:pt x="259" y="164"/>
                  </a:lnTo>
                  <a:lnTo>
                    <a:pt x="261" y="150"/>
                  </a:lnTo>
                  <a:lnTo>
                    <a:pt x="248" y="140"/>
                  </a:lnTo>
                  <a:lnTo>
                    <a:pt x="239" y="140"/>
                  </a:lnTo>
                  <a:lnTo>
                    <a:pt x="225" y="128"/>
                  </a:lnTo>
                  <a:lnTo>
                    <a:pt x="239" y="128"/>
                  </a:lnTo>
                  <a:lnTo>
                    <a:pt x="248" y="135"/>
                  </a:lnTo>
                  <a:lnTo>
                    <a:pt x="266" y="135"/>
                  </a:lnTo>
                  <a:lnTo>
                    <a:pt x="262" y="121"/>
                  </a:lnTo>
                  <a:lnTo>
                    <a:pt x="246" y="108"/>
                  </a:lnTo>
                  <a:lnTo>
                    <a:pt x="235" y="106"/>
                  </a:lnTo>
                  <a:lnTo>
                    <a:pt x="218" y="89"/>
                  </a:lnTo>
                  <a:lnTo>
                    <a:pt x="198" y="86"/>
                  </a:lnTo>
                  <a:lnTo>
                    <a:pt x="180" y="79"/>
                  </a:lnTo>
                  <a:lnTo>
                    <a:pt x="168" y="59"/>
                  </a:lnTo>
                  <a:lnTo>
                    <a:pt x="159" y="32"/>
                  </a:lnTo>
                  <a:lnTo>
                    <a:pt x="146" y="32"/>
                  </a:lnTo>
                  <a:lnTo>
                    <a:pt x="142" y="25"/>
                  </a:lnTo>
                  <a:lnTo>
                    <a:pt x="134" y="27"/>
                  </a:lnTo>
                  <a:lnTo>
                    <a:pt x="122" y="15"/>
                  </a:lnTo>
                  <a:lnTo>
                    <a:pt x="99" y="11"/>
                  </a:lnTo>
                  <a:lnTo>
                    <a:pt x="89" y="18"/>
                  </a:lnTo>
                  <a:lnTo>
                    <a:pt x="69" y="11"/>
                  </a:lnTo>
                  <a:lnTo>
                    <a:pt x="56" y="11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3" y="2"/>
                  </a:lnTo>
                  <a:lnTo>
                    <a:pt x="10" y="0"/>
                  </a:lnTo>
                </a:path>
              </a:pathLst>
            </a:custGeom>
            <a:solidFill>
              <a:srgbClr val="00B0F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61" name="Freeform 35"/>
            <p:cNvSpPr>
              <a:spLocks/>
            </p:cNvSpPr>
            <p:nvPr/>
          </p:nvSpPr>
          <p:spPr bwMode="auto">
            <a:xfrm>
              <a:off x="1315" y="2028"/>
              <a:ext cx="190" cy="77"/>
            </a:xfrm>
            <a:custGeom>
              <a:avLst/>
              <a:gdLst>
                <a:gd name="T0" fmla="*/ 0 w 190"/>
                <a:gd name="T1" fmla="*/ 39 h 77"/>
                <a:gd name="T2" fmla="*/ 18 w 190"/>
                <a:gd name="T3" fmla="*/ 16 h 77"/>
                <a:gd name="T4" fmla="*/ 25 w 190"/>
                <a:gd name="T5" fmla="*/ 16 h 77"/>
                <a:gd name="T6" fmla="*/ 38 w 190"/>
                <a:gd name="T7" fmla="*/ 5 h 77"/>
                <a:gd name="T8" fmla="*/ 53 w 190"/>
                <a:gd name="T9" fmla="*/ 5 h 77"/>
                <a:gd name="T10" fmla="*/ 56 w 190"/>
                <a:gd name="T11" fmla="*/ 2 h 77"/>
                <a:gd name="T12" fmla="*/ 62 w 190"/>
                <a:gd name="T13" fmla="*/ 0 h 77"/>
                <a:gd name="T14" fmla="*/ 81 w 190"/>
                <a:gd name="T15" fmla="*/ 14 h 77"/>
                <a:gd name="T16" fmla="*/ 86 w 190"/>
                <a:gd name="T17" fmla="*/ 22 h 77"/>
                <a:gd name="T18" fmla="*/ 90 w 190"/>
                <a:gd name="T19" fmla="*/ 18 h 77"/>
                <a:gd name="T20" fmla="*/ 105 w 190"/>
                <a:gd name="T21" fmla="*/ 27 h 77"/>
                <a:gd name="T22" fmla="*/ 115 w 190"/>
                <a:gd name="T23" fmla="*/ 27 h 77"/>
                <a:gd name="T24" fmla="*/ 122 w 190"/>
                <a:gd name="T25" fmla="*/ 34 h 77"/>
                <a:gd name="T26" fmla="*/ 135 w 190"/>
                <a:gd name="T27" fmla="*/ 39 h 77"/>
                <a:gd name="T28" fmla="*/ 135 w 190"/>
                <a:gd name="T29" fmla="*/ 49 h 77"/>
                <a:gd name="T30" fmla="*/ 159 w 190"/>
                <a:gd name="T31" fmla="*/ 49 h 77"/>
                <a:gd name="T32" fmla="*/ 165 w 190"/>
                <a:gd name="T33" fmla="*/ 61 h 77"/>
                <a:gd name="T34" fmla="*/ 179 w 190"/>
                <a:gd name="T35" fmla="*/ 61 h 77"/>
                <a:gd name="T36" fmla="*/ 189 w 190"/>
                <a:gd name="T37" fmla="*/ 74 h 77"/>
                <a:gd name="T38" fmla="*/ 183 w 190"/>
                <a:gd name="T39" fmla="*/ 76 h 77"/>
                <a:gd name="T40" fmla="*/ 179 w 190"/>
                <a:gd name="T41" fmla="*/ 71 h 77"/>
                <a:gd name="T42" fmla="*/ 178 w 190"/>
                <a:gd name="T43" fmla="*/ 69 h 77"/>
                <a:gd name="T44" fmla="*/ 165 w 190"/>
                <a:gd name="T45" fmla="*/ 71 h 77"/>
                <a:gd name="T46" fmla="*/ 161 w 190"/>
                <a:gd name="T47" fmla="*/ 74 h 77"/>
                <a:gd name="T48" fmla="*/ 150 w 190"/>
                <a:gd name="T49" fmla="*/ 76 h 77"/>
                <a:gd name="T50" fmla="*/ 133 w 190"/>
                <a:gd name="T51" fmla="*/ 76 h 77"/>
                <a:gd name="T52" fmla="*/ 122 w 190"/>
                <a:gd name="T53" fmla="*/ 76 h 77"/>
                <a:gd name="T54" fmla="*/ 122 w 190"/>
                <a:gd name="T55" fmla="*/ 69 h 77"/>
                <a:gd name="T56" fmla="*/ 105 w 190"/>
                <a:gd name="T57" fmla="*/ 51 h 77"/>
                <a:gd name="T58" fmla="*/ 105 w 190"/>
                <a:gd name="T59" fmla="*/ 41 h 77"/>
                <a:gd name="T60" fmla="*/ 86 w 190"/>
                <a:gd name="T61" fmla="*/ 41 h 77"/>
                <a:gd name="T62" fmla="*/ 79 w 190"/>
                <a:gd name="T63" fmla="*/ 34 h 77"/>
                <a:gd name="T64" fmla="*/ 73 w 190"/>
                <a:gd name="T65" fmla="*/ 41 h 77"/>
                <a:gd name="T66" fmla="*/ 68 w 190"/>
                <a:gd name="T67" fmla="*/ 32 h 77"/>
                <a:gd name="T68" fmla="*/ 62 w 190"/>
                <a:gd name="T69" fmla="*/ 32 h 77"/>
                <a:gd name="T70" fmla="*/ 62 w 190"/>
                <a:gd name="T71" fmla="*/ 20 h 77"/>
                <a:gd name="T72" fmla="*/ 56 w 190"/>
                <a:gd name="T73" fmla="*/ 16 h 77"/>
                <a:gd name="T74" fmla="*/ 39 w 190"/>
                <a:gd name="T75" fmla="*/ 18 h 77"/>
                <a:gd name="T76" fmla="*/ 29 w 190"/>
                <a:gd name="T77" fmla="*/ 32 h 77"/>
                <a:gd name="T78" fmla="*/ 16 w 190"/>
                <a:gd name="T79" fmla="*/ 34 h 77"/>
                <a:gd name="T80" fmla="*/ 0 w 190"/>
                <a:gd name="T81" fmla="*/ 39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0"/>
                <a:gd name="T124" fmla="*/ 0 h 77"/>
                <a:gd name="T125" fmla="*/ 190 w 190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0" h="77">
                  <a:moveTo>
                    <a:pt x="0" y="39"/>
                  </a:moveTo>
                  <a:lnTo>
                    <a:pt x="18" y="16"/>
                  </a:lnTo>
                  <a:lnTo>
                    <a:pt x="25" y="16"/>
                  </a:lnTo>
                  <a:lnTo>
                    <a:pt x="38" y="5"/>
                  </a:lnTo>
                  <a:lnTo>
                    <a:pt x="53" y="5"/>
                  </a:lnTo>
                  <a:lnTo>
                    <a:pt x="56" y="2"/>
                  </a:lnTo>
                  <a:lnTo>
                    <a:pt x="62" y="0"/>
                  </a:lnTo>
                  <a:lnTo>
                    <a:pt x="81" y="14"/>
                  </a:lnTo>
                  <a:lnTo>
                    <a:pt x="86" y="22"/>
                  </a:lnTo>
                  <a:lnTo>
                    <a:pt x="90" y="18"/>
                  </a:lnTo>
                  <a:lnTo>
                    <a:pt x="105" y="27"/>
                  </a:lnTo>
                  <a:lnTo>
                    <a:pt x="115" y="27"/>
                  </a:lnTo>
                  <a:lnTo>
                    <a:pt x="122" y="34"/>
                  </a:lnTo>
                  <a:lnTo>
                    <a:pt x="135" y="39"/>
                  </a:lnTo>
                  <a:lnTo>
                    <a:pt x="135" y="49"/>
                  </a:lnTo>
                  <a:lnTo>
                    <a:pt x="159" y="49"/>
                  </a:lnTo>
                  <a:lnTo>
                    <a:pt x="165" y="61"/>
                  </a:lnTo>
                  <a:lnTo>
                    <a:pt x="179" y="61"/>
                  </a:lnTo>
                  <a:lnTo>
                    <a:pt x="189" y="74"/>
                  </a:lnTo>
                  <a:lnTo>
                    <a:pt x="183" y="76"/>
                  </a:lnTo>
                  <a:lnTo>
                    <a:pt x="179" y="71"/>
                  </a:lnTo>
                  <a:lnTo>
                    <a:pt x="178" y="69"/>
                  </a:lnTo>
                  <a:lnTo>
                    <a:pt x="165" y="71"/>
                  </a:lnTo>
                  <a:lnTo>
                    <a:pt x="161" y="74"/>
                  </a:lnTo>
                  <a:lnTo>
                    <a:pt x="150" y="76"/>
                  </a:lnTo>
                  <a:lnTo>
                    <a:pt x="133" y="76"/>
                  </a:lnTo>
                  <a:lnTo>
                    <a:pt x="122" y="76"/>
                  </a:lnTo>
                  <a:lnTo>
                    <a:pt x="122" y="69"/>
                  </a:lnTo>
                  <a:lnTo>
                    <a:pt x="105" y="51"/>
                  </a:lnTo>
                  <a:lnTo>
                    <a:pt x="105" y="41"/>
                  </a:lnTo>
                  <a:lnTo>
                    <a:pt x="86" y="41"/>
                  </a:lnTo>
                  <a:lnTo>
                    <a:pt x="79" y="34"/>
                  </a:lnTo>
                  <a:lnTo>
                    <a:pt x="73" y="41"/>
                  </a:lnTo>
                  <a:lnTo>
                    <a:pt x="68" y="32"/>
                  </a:lnTo>
                  <a:lnTo>
                    <a:pt x="62" y="32"/>
                  </a:lnTo>
                  <a:lnTo>
                    <a:pt x="62" y="20"/>
                  </a:lnTo>
                  <a:lnTo>
                    <a:pt x="56" y="16"/>
                  </a:lnTo>
                  <a:lnTo>
                    <a:pt x="39" y="18"/>
                  </a:lnTo>
                  <a:lnTo>
                    <a:pt x="29" y="32"/>
                  </a:lnTo>
                  <a:lnTo>
                    <a:pt x="16" y="34"/>
                  </a:lnTo>
                  <a:lnTo>
                    <a:pt x="0" y="39"/>
                  </a:lnTo>
                </a:path>
              </a:pathLst>
            </a:custGeom>
            <a:solidFill>
              <a:srgbClr val="00B0F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62" name="Freeform 36"/>
            <p:cNvSpPr>
              <a:spLocks/>
            </p:cNvSpPr>
            <p:nvPr/>
          </p:nvSpPr>
          <p:spPr bwMode="auto">
            <a:xfrm>
              <a:off x="1481" y="2085"/>
              <a:ext cx="120" cy="67"/>
            </a:xfrm>
            <a:custGeom>
              <a:avLst/>
              <a:gdLst>
                <a:gd name="T0" fmla="*/ 0 w 120"/>
                <a:gd name="T1" fmla="*/ 50 h 67"/>
                <a:gd name="T2" fmla="*/ 12 w 120"/>
                <a:gd name="T3" fmla="*/ 52 h 67"/>
                <a:gd name="T4" fmla="*/ 38 w 120"/>
                <a:gd name="T5" fmla="*/ 50 h 67"/>
                <a:gd name="T6" fmla="*/ 49 w 120"/>
                <a:gd name="T7" fmla="*/ 64 h 67"/>
                <a:gd name="T8" fmla="*/ 63 w 120"/>
                <a:gd name="T9" fmla="*/ 66 h 67"/>
                <a:gd name="T10" fmla="*/ 71 w 120"/>
                <a:gd name="T11" fmla="*/ 50 h 67"/>
                <a:gd name="T12" fmla="*/ 68 w 120"/>
                <a:gd name="T13" fmla="*/ 45 h 67"/>
                <a:gd name="T14" fmla="*/ 75 w 120"/>
                <a:gd name="T15" fmla="*/ 39 h 67"/>
                <a:gd name="T16" fmla="*/ 89 w 120"/>
                <a:gd name="T17" fmla="*/ 50 h 67"/>
                <a:gd name="T18" fmla="*/ 101 w 120"/>
                <a:gd name="T19" fmla="*/ 50 h 67"/>
                <a:gd name="T20" fmla="*/ 101 w 120"/>
                <a:gd name="T21" fmla="*/ 42 h 67"/>
                <a:gd name="T22" fmla="*/ 108 w 120"/>
                <a:gd name="T23" fmla="*/ 42 h 67"/>
                <a:gd name="T24" fmla="*/ 119 w 120"/>
                <a:gd name="T25" fmla="*/ 32 h 67"/>
                <a:gd name="T26" fmla="*/ 112 w 120"/>
                <a:gd name="T27" fmla="*/ 29 h 67"/>
                <a:gd name="T28" fmla="*/ 112 w 120"/>
                <a:gd name="T29" fmla="*/ 18 h 67"/>
                <a:gd name="T30" fmla="*/ 112 w 120"/>
                <a:gd name="T31" fmla="*/ 9 h 67"/>
                <a:gd name="T32" fmla="*/ 95 w 120"/>
                <a:gd name="T33" fmla="*/ 7 h 67"/>
                <a:gd name="T34" fmla="*/ 82 w 120"/>
                <a:gd name="T35" fmla="*/ 9 h 67"/>
                <a:gd name="T36" fmla="*/ 71 w 120"/>
                <a:gd name="T37" fmla="*/ 9 h 67"/>
                <a:gd name="T38" fmla="*/ 55 w 120"/>
                <a:gd name="T39" fmla="*/ 7 h 67"/>
                <a:gd name="T40" fmla="*/ 42 w 120"/>
                <a:gd name="T41" fmla="*/ 0 h 67"/>
                <a:gd name="T42" fmla="*/ 38 w 120"/>
                <a:gd name="T43" fmla="*/ 7 h 67"/>
                <a:gd name="T44" fmla="*/ 36 w 120"/>
                <a:gd name="T45" fmla="*/ 20 h 67"/>
                <a:gd name="T46" fmla="*/ 23 w 120"/>
                <a:gd name="T47" fmla="*/ 20 h 67"/>
                <a:gd name="T48" fmla="*/ 19 w 120"/>
                <a:gd name="T49" fmla="*/ 32 h 67"/>
                <a:gd name="T50" fmla="*/ 12 w 120"/>
                <a:gd name="T51" fmla="*/ 37 h 67"/>
                <a:gd name="T52" fmla="*/ 0 w 120"/>
                <a:gd name="T53" fmla="*/ 50 h 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"/>
                <a:gd name="T82" fmla="*/ 0 h 67"/>
                <a:gd name="T83" fmla="*/ 120 w 120"/>
                <a:gd name="T84" fmla="*/ 67 h 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" h="67">
                  <a:moveTo>
                    <a:pt x="0" y="50"/>
                  </a:moveTo>
                  <a:lnTo>
                    <a:pt x="12" y="52"/>
                  </a:lnTo>
                  <a:lnTo>
                    <a:pt x="38" y="50"/>
                  </a:lnTo>
                  <a:lnTo>
                    <a:pt x="49" y="64"/>
                  </a:lnTo>
                  <a:lnTo>
                    <a:pt x="63" y="66"/>
                  </a:lnTo>
                  <a:lnTo>
                    <a:pt x="71" y="50"/>
                  </a:lnTo>
                  <a:lnTo>
                    <a:pt x="68" y="45"/>
                  </a:lnTo>
                  <a:lnTo>
                    <a:pt x="75" y="39"/>
                  </a:lnTo>
                  <a:lnTo>
                    <a:pt x="89" y="50"/>
                  </a:lnTo>
                  <a:lnTo>
                    <a:pt x="101" y="50"/>
                  </a:lnTo>
                  <a:lnTo>
                    <a:pt x="101" y="42"/>
                  </a:lnTo>
                  <a:lnTo>
                    <a:pt x="108" y="42"/>
                  </a:lnTo>
                  <a:lnTo>
                    <a:pt x="119" y="32"/>
                  </a:lnTo>
                  <a:lnTo>
                    <a:pt x="112" y="29"/>
                  </a:lnTo>
                  <a:lnTo>
                    <a:pt x="112" y="18"/>
                  </a:lnTo>
                  <a:lnTo>
                    <a:pt x="112" y="9"/>
                  </a:lnTo>
                  <a:lnTo>
                    <a:pt x="95" y="7"/>
                  </a:lnTo>
                  <a:lnTo>
                    <a:pt x="82" y="9"/>
                  </a:lnTo>
                  <a:lnTo>
                    <a:pt x="71" y="9"/>
                  </a:lnTo>
                  <a:lnTo>
                    <a:pt x="55" y="7"/>
                  </a:lnTo>
                  <a:lnTo>
                    <a:pt x="42" y="0"/>
                  </a:lnTo>
                  <a:lnTo>
                    <a:pt x="38" y="7"/>
                  </a:lnTo>
                  <a:lnTo>
                    <a:pt x="36" y="20"/>
                  </a:lnTo>
                  <a:lnTo>
                    <a:pt x="23" y="20"/>
                  </a:lnTo>
                  <a:lnTo>
                    <a:pt x="19" y="32"/>
                  </a:lnTo>
                  <a:lnTo>
                    <a:pt x="12" y="37"/>
                  </a:lnTo>
                  <a:lnTo>
                    <a:pt x="0" y="50"/>
                  </a:lnTo>
                </a:path>
              </a:pathLst>
            </a:custGeom>
            <a:solidFill>
              <a:srgbClr val="00B0F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63" name="Freeform 37"/>
            <p:cNvSpPr>
              <a:spLocks/>
            </p:cNvSpPr>
            <p:nvPr/>
          </p:nvSpPr>
          <p:spPr bwMode="auto">
            <a:xfrm>
              <a:off x="1405" y="2277"/>
              <a:ext cx="766" cy="1378"/>
            </a:xfrm>
            <a:custGeom>
              <a:avLst/>
              <a:gdLst>
                <a:gd name="T0" fmla="*/ 88 w 766"/>
                <a:gd name="T1" fmla="*/ 22 h 1378"/>
                <a:gd name="T2" fmla="*/ 145 w 766"/>
                <a:gd name="T3" fmla="*/ 2 h 1378"/>
                <a:gd name="T4" fmla="*/ 122 w 766"/>
                <a:gd name="T5" fmla="*/ 47 h 1378"/>
                <a:gd name="T6" fmla="*/ 145 w 766"/>
                <a:gd name="T7" fmla="*/ 45 h 1378"/>
                <a:gd name="T8" fmla="*/ 169 w 766"/>
                <a:gd name="T9" fmla="*/ 42 h 1378"/>
                <a:gd name="T10" fmla="*/ 203 w 766"/>
                <a:gd name="T11" fmla="*/ 59 h 1378"/>
                <a:gd name="T12" fmla="*/ 307 w 766"/>
                <a:gd name="T13" fmla="*/ 84 h 1378"/>
                <a:gd name="T14" fmla="*/ 355 w 766"/>
                <a:gd name="T15" fmla="*/ 108 h 1378"/>
                <a:gd name="T16" fmla="*/ 417 w 766"/>
                <a:gd name="T17" fmla="*/ 121 h 1378"/>
                <a:gd name="T18" fmla="*/ 506 w 766"/>
                <a:gd name="T19" fmla="*/ 190 h 1378"/>
                <a:gd name="T20" fmla="*/ 554 w 766"/>
                <a:gd name="T21" fmla="*/ 274 h 1378"/>
                <a:gd name="T22" fmla="*/ 745 w 766"/>
                <a:gd name="T23" fmla="*/ 343 h 1378"/>
                <a:gd name="T24" fmla="*/ 746 w 766"/>
                <a:gd name="T25" fmla="*/ 459 h 1378"/>
                <a:gd name="T26" fmla="*/ 697 w 766"/>
                <a:gd name="T27" fmla="*/ 521 h 1378"/>
                <a:gd name="T28" fmla="*/ 690 w 766"/>
                <a:gd name="T29" fmla="*/ 610 h 1378"/>
                <a:gd name="T30" fmla="*/ 663 w 766"/>
                <a:gd name="T31" fmla="*/ 648 h 1378"/>
                <a:gd name="T32" fmla="*/ 617 w 766"/>
                <a:gd name="T33" fmla="*/ 713 h 1378"/>
                <a:gd name="T34" fmla="*/ 553 w 766"/>
                <a:gd name="T35" fmla="*/ 736 h 1378"/>
                <a:gd name="T36" fmla="*/ 520 w 766"/>
                <a:gd name="T37" fmla="*/ 804 h 1378"/>
                <a:gd name="T38" fmla="*/ 511 w 766"/>
                <a:gd name="T39" fmla="*/ 861 h 1378"/>
                <a:gd name="T40" fmla="*/ 460 w 766"/>
                <a:gd name="T41" fmla="*/ 912 h 1378"/>
                <a:gd name="T42" fmla="*/ 428 w 766"/>
                <a:gd name="T43" fmla="*/ 953 h 1378"/>
                <a:gd name="T44" fmla="*/ 408 w 766"/>
                <a:gd name="T45" fmla="*/ 973 h 1378"/>
                <a:gd name="T46" fmla="*/ 397 w 766"/>
                <a:gd name="T47" fmla="*/ 1027 h 1378"/>
                <a:gd name="T48" fmla="*/ 344 w 766"/>
                <a:gd name="T49" fmla="*/ 1049 h 1378"/>
                <a:gd name="T50" fmla="*/ 304 w 766"/>
                <a:gd name="T51" fmla="*/ 1073 h 1378"/>
                <a:gd name="T52" fmla="*/ 301 w 766"/>
                <a:gd name="T53" fmla="*/ 1127 h 1378"/>
                <a:gd name="T54" fmla="*/ 262 w 766"/>
                <a:gd name="T55" fmla="*/ 1167 h 1378"/>
                <a:gd name="T56" fmla="*/ 287 w 766"/>
                <a:gd name="T57" fmla="*/ 1204 h 1378"/>
                <a:gd name="T58" fmla="*/ 248 w 766"/>
                <a:gd name="T59" fmla="*/ 1237 h 1378"/>
                <a:gd name="T60" fmla="*/ 228 w 766"/>
                <a:gd name="T61" fmla="*/ 1296 h 1378"/>
                <a:gd name="T62" fmla="*/ 279 w 766"/>
                <a:gd name="T63" fmla="*/ 1377 h 1378"/>
                <a:gd name="T64" fmla="*/ 218 w 766"/>
                <a:gd name="T65" fmla="*/ 1337 h 1378"/>
                <a:gd name="T66" fmla="*/ 179 w 766"/>
                <a:gd name="T67" fmla="*/ 1264 h 1378"/>
                <a:gd name="T68" fmla="*/ 175 w 766"/>
                <a:gd name="T69" fmla="*/ 1073 h 1378"/>
                <a:gd name="T70" fmla="*/ 169 w 766"/>
                <a:gd name="T71" fmla="*/ 991 h 1378"/>
                <a:gd name="T72" fmla="*/ 173 w 766"/>
                <a:gd name="T73" fmla="*/ 903 h 1378"/>
                <a:gd name="T74" fmla="*/ 181 w 766"/>
                <a:gd name="T75" fmla="*/ 834 h 1378"/>
                <a:gd name="T76" fmla="*/ 178 w 766"/>
                <a:gd name="T77" fmla="*/ 720 h 1378"/>
                <a:gd name="T78" fmla="*/ 182 w 766"/>
                <a:gd name="T79" fmla="*/ 627 h 1378"/>
                <a:gd name="T80" fmla="*/ 138 w 766"/>
                <a:gd name="T81" fmla="*/ 565 h 1378"/>
                <a:gd name="T82" fmla="*/ 69 w 766"/>
                <a:gd name="T83" fmla="*/ 513 h 1378"/>
                <a:gd name="T84" fmla="*/ 45 w 766"/>
                <a:gd name="T85" fmla="*/ 435 h 1378"/>
                <a:gd name="T86" fmla="*/ 13 w 766"/>
                <a:gd name="T87" fmla="*/ 393 h 1378"/>
                <a:gd name="T88" fmla="*/ 15 w 766"/>
                <a:gd name="T89" fmla="*/ 321 h 1378"/>
                <a:gd name="T90" fmla="*/ 8 w 766"/>
                <a:gd name="T91" fmla="*/ 250 h 1378"/>
                <a:gd name="T92" fmla="*/ 56 w 766"/>
                <a:gd name="T93" fmla="*/ 113 h 13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6"/>
                <a:gd name="T142" fmla="*/ 0 h 1378"/>
                <a:gd name="T143" fmla="*/ 766 w 766"/>
                <a:gd name="T144" fmla="*/ 1378 h 137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6" h="1378">
                  <a:moveTo>
                    <a:pt x="60" y="61"/>
                  </a:moveTo>
                  <a:lnTo>
                    <a:pt x="69" y="45"/>
                  </a:lnTo>
                  <a:lnTo>
                    <a:pt x="88" y="22"/>
                  </a:lnTo>
                  <a:lnTo>
                    <a:pt x="116" y="8"/>
                  </a:lnTo>
                  <a:lnTo>
                    <a:pt x="131" y="0"/>
                  </a:lnTo>
                  <a:lnTo>
                    <a:pt x="145" y="2"/>
                  </a:lnTo>
                  <a:lnTo>
                    <a:pt x="142" y="13"/>
                  </a:lnTo>
                  <a:lnTo>
                    <a:pt x="125" y="25"/>
                  </a:lnTo>
                  <a:lnTo>
                    <a:pt x="122" y="47"/>
                  </a:lnTo>
                  <a:lnTo>
                    <a:pt x="125" y="65"/>
                  </a:lnTo>
                  <a:lnTo>
                    <a:pt x="139" y="65"/>
                  </a:lnTo>
                  <a:lnTo>
                    <a:pt x="145" y="45"/>
                  </a:lnTo>
                  <a:lnTo>
                    <a:pt x="149" y="25"/>
                  </a:lnTo>
                  <a:lnTo>
                    <a:pt x="158" y="32"/>
                  </a:lnTo>
                  <a:lnTo>
                    <a:pt x="169" y="42"/>
                  </a:lnTo>
                  <a:lnTo>
                    <a:pt x="188" y="38"/>
                  </a:lnTo>
                  <a:lnTo>
                    <a:pt x="199" y="47"/>
                  </a:lnTo>
                  <a:lnTo>
                    <a:pt x="203" y="59"/>
                  </a:lnTo>
                  <a:lnTo>
                    <a:pt x="231" y="54"/>
                  </a:lnTo>
                  <a:lnTo>
                    <a:pt x="287" y="47"/>
                  </a:lnTo>
                  <a:lnTo>
                    <a:pt x="307" y="84"/>
                  </a:lnTo>
                  <a:lnTo>
                    <a:pt x="342" y="101"/>
                  </a:lnTo>
                  <a:lnTo>
                    <a:pt x="341" y="117"/>
                  </a:lnTo>
                  <a:lnTo>
                    <a:pt x="355" y="108"/>
                  </a:lnTo>
                  <a:lnTo>
                    <a:pt x="372" y="108"/>
                  </a:lnTo>
                  <a:lnTo>
                    <a:pt x="393" y="124"/>
                  </a:lnTo>
                  <a:lnTo>
                    <a:pt x="417" y="121"/>
                  </a:lnTo>
                  <a:lnTo>
                    <a:pt x="437" y="124"/>
                  </a:lnTo>
                  <a:lnTo>
                    <a:pt x="471" y="153"/>
                  </a:lnTo>
                  <a:lnTo>
                    <a:pt x="506" y="190"/>
                  </a:lnTo>
                  <a:lnTo>
                    <a:pt x="521" y="230"/>
                  </a:lnTo>
                  <a:lnTo>
                    <a:pt x="511" y="262"/>
                  </a:lnTo>
                  <a:lnTo>
                    <a:pt x="554" y="274"/>
                  </a:lnTo>
                  <a:lnTo>
                    <a:pt x="626" y="289"/>
                  </a:lnTo>
                  <a:lnTo>
                    <a:pt x="697" y="307"/>
                  </a:lnTo>
                  <a:lnTo>
                    <a:pt x="745" y="343"/>
                  </a:lnTo>
                  <a:lnTo>
                    <a:pt x="765" y="377"/>
                  </a:lnTo>
                  <a:lnTo>
                    <a:pt x="765" y="420"/>
                  </a:lnTo>
                  <a:lnTo>
                    <a:pt x="746" y="459"/>
                  </a:lnTo>
                  <a:lnTo>
                    <a:pt x="726" y="479"/>
                  </a:lnTo>
                  <a:lnTo>
                    <a:pt x="713" y="492"/>
                  </a:lnTo>
                  <a:lnTo>
                    <a:pt x="697" y="521"/>
                  </a:lnTo>
                  <a:lnTo>
                    <a:pt x="696" y="546"/>
                  </a:lnTo>
                  <a:lnTo>
                    <a:pt x="697" y="578"/>
                  </a:lnTo>
                  <a:lnTo>
                    <a:pt x="690" y="610"/>
                  </a:lnTo>
                  <a:lnTo>
                    <a:pt x="679" y="617"/>
                  </a:lnTo>
                  <a:lnTo>
                    <a:pt x="676" y="634"/>
                  </a:lnTo>
                  <a:lnTo>
                    <a:pt x="663" y="648"/>
                  </a:lnTo>
                  <a:lnTo>
                    <a:pt x="660" y="664"/>
                  </a:lnTo>
                  <a:lnTo>
                    <a:pt x="643" y="681"/>
                  </a:lnTo>
                  <a:lnTo>
                    <a:pt x="617" y="713"/>
                  </a:lnTo>
                  <a:lnTo>
                    <a:pt x="596" y="723"/>
                  </a:lnTo>
                  <a:lnTo>
                    <a:pt x="580" y="720"/>
                  </a:lnTo>
                  <a:lnTo>
                    <a:pt x="553" y="736"/>
                  </a:lnTo>
                  <a:lnTo>
                    <a:pt x="524" y="772"/>
                  </a:lnTo>
                  <a:lnTo>
                    <a:pt x="520" y="785"/>
                  </a:lnTo>
                  <a:lnTo>
                    <a:pt x="520" y="804"/>
                  </a:lnTo>
                  <a:lnTo>
                    <a:pt x="524" y="824"/>
                  </a:lnTo>
                  <a:lnTo>
                    <a:pt x="511" y="844"/>
                  </a:lnTo>
                  <a:lnTo>
                    <a:pt x="511" y="861"/>
                  </a:lnTo>
                  <a:lnTo>
                    <a:pt x="490" y="878"/>
                  </a:lnTo>
                  <a:lnTo>
                    <a:pt x="473" y="891"/>
                  </a:lnTo>
                  <a:lnTo>
                    <a:pt x="460" y="912"/>
                  </a:lnTo>
                  <a:lnTo>
                    <a:pt x="454" y="933"/>
                  </a:lnTo>
                  <a:lnTo>
                    <a:pt x="435" y="957"/>
                  </a:lnTo>
                  <a:lnTo>
                    <a:pt x="428" y="953"/>
                  </a:lnTo>
                  <a:lnTo>
                    <a:pt x="413" y="953"/>
                  </a:lnTo>
                  <a:lnTo>
                    <a:pt x="394" y="962"/>
                  </a:lnTo>
                  <a:lnTo>
                    <a:pt x="408" y="973"/>
                  </a:lnTo>
                  <a:lnTo>
                    <a:pt x="408" y="995"/>
                  </a:lnTo>
                  <a:lnTo>
                    <a:pt x="406" y="1014"/>
                  </a:lnTo>
                  <a:lnTo>
                    <a:pt x="397" y="1027"/>
                  </a:lnTo>
                  <a:lnTo>
                    <a:pt x="372" y="1029"/>
                  </a:lnTo>
                  <a:lnTo>
                    <a:pt x="354" y="1036"/>
                  </a:lnTo>
                  <a:lnTo>
                    <a:pt x="344" y="1049"/>
                  </a:lnTo>
                  <a:lnTo>
                    <a:pt x="344" y="1073"/>
                  </a:lnTo>
                  <a:lnTo>
                    <a:pt x="322" y="1076"/>
                  </a:lnTo>
                  <a:lnTo>
                    <a:pt x="304" y="1073"/>
                  </a:lnTo>
                  <a:lnTo>
                    <a:pt x="298" y="1083"/>
                  </a:lnTo>
                  <a:lnTo>
                    <a:pt x="307" y="1093"/>
                  </a:lnTo>
                  <a:lnTo>
                    <a:pt x="301" y="1127"/>
                  </a:lnTo>
                  <a:lnTo>
                    <a:pt x="294" y="1155"/>
                  </a:lnTo>
                  <a:lnTo>
                    <a:pt x="270" y="1155"/>
                  </a:lnTo>
                  <a:lnTo>
                    <a:pt x="262" y="1167"/>
                  </a:lnTo>
                  <a:lnTo>
                    <a:pt x="265" y="1190"/>
                  </a:lnTo>
                  <a:lnTo>
                    <a:pt x="278" y="1190"/>
                  </a:lnTo>
                  <a:lnTo>
                    <a:pt x="287" y="1204"/>
                  </a:lnTo>
                  <a:lnTo>
                    <a:pt x="281" y="1226"/>
                  </a:lnTo>
                  <a:lnTo>
                    <a:pt x="268" y="1228"/>
                  </a:lnTo>
                  <a:lnTo>
                    <a:pt x="248" y="1237"/>
                  </a:lnTo>
                  <a:lnTo>
                    <a:pt x="242" y="1256"/>
                  </a:lnTo>
                  <a:lnTo>
                    <a:pt x="241" y="1283"/>
                  </a:lnTo>
                  <a:lnTo>
                    <a:pt x="228" y="1296"/>
                  </a:lnTo>
                  <a:lnTo>
                    <a:pt x="274" y="1342"/>
                  </a:lnTo>
                  <a:lnTo>
                    <a:pt x="287" y="1364"/>
                  </a:lnTo>
                  <a:lnTo>
                    <a:pt x="279" y="1377"/>
                  </a:lnTo>
                  <a:lnTo>
                    <a:pt x="259" y="1368"/>
                  </a:lnTo>
                  <a:lnTo>
                    <a:pt x="242" y="1350"/>
                  </a:lnTo>
                  <a:lnTo>
                    <a:pt x="218" y="1337"/>
                  </a:lnTo>
                  <a:lnTo>
                    <a:pt x="195" y="1315"/>
                  </a:lnTo>
                  <a:lnTo>
                    <a:pt x="181" y="1287"/>
                  </a:lnTo>
                  <a:lnTo>
                    <a:pt x="179" y="1264"/>
                  </a:lnTo>
                  <a:lnTo>
                    <a:pt x="182" y="1246"/>
                  </a:lnTo>
                  <a:lnTo>
                    <a:pt x="181" y="1100"/>
                  </a:lnTo>
                  <a:lnTo>
                    <a:pt x="175" y="1073"/>
                  </a:lnTo>
                  <a:lnTo>
                    <a:pt x="158" y="1046"/>
                  </a:lnTo>
                  <a:lnTo>
                    <a:pt x="158" y="1021"/>
                  </a:lnTo>
                  <a:lnTo>
                    <a:pt x="169" y="991"/>
                  </a:lnTo>
                  <a:lnTo>
                    <a:pt x="179" y="955"/>
                  </a:lnTo>
                  <a:lnTo>
                    <a:pt x="175" y="918"/>
                  </a:lnTo>
                  <a:lnTo>
                    <a:pt x="173" y="903"/>
                  </a:lnTo>
                  <a:lnTo>
                    <a:pt x="172" y="883"/>
                  </a:lnTo>
                  <a:lnTo>
                    <a:pt x="178" y="874"/>
                  </a:lnTo>
                  <a:lnTo>
                    <a:pt x="181" y="834"/>
                  </a:lnTo>
                  <a:lnTo>
                    <a:pt x="178" y="812"/>
                  </a:lnTo>
                  <a:lnTo>
                    <a:pt x="185" y="763"/>
                  </a:lnTo>
                  <a:lnTo>
                    <a:pt x="178" y="720"/>
                  </a:lnTo>
                  <a:lnTo>
                    <a:pt x="182" y="698"/>
                  </a:lnTo>
                  <a:lnTo>
                    <a:pt x="192" y="654"/>
                  </a:lnTo>
                  <a:lnTo>
                    <a:pt x="182" y="627"/>
                  </a:lnTo>
                  <a:lnTo>
                    <a:pt x="164" y="607"/>
                  </a:lnTo>
                  <a:lnTo>
                    <a:pt x="158" y="585"/>
                  </a:lnTo>
                  <a:lnTo>
                    <a:pt x="138" y="565"/>
                  </a:lnTo>
                  <a:lnTo>
                    <a:pt x="116" y="551"/>
                  </a:lnTo>
                  <a:lnTo>
                    <a:pt x="85" y="543"/>
                  </a:lnTo>
                  <a:lnTo>
                    <a:pt x="69" y="513"/>
                  </a:lnTo>
                  <a:lnTo>
                    <a:pt x="49" y="483"/>
                  </a:lnTo>
                  <a:lnTo>
                    <a:pt x="46" y="459"/>
                  </a:lnTo>
                  <a:lnTo>
                    <a:pt x="45" y="435"/>
                  </a:lnTo>
                  <a:lnTo>
                    <a:pt x="39" y="420"/>
                  </a:lnTo>
                  <a:lnTo>
                    <a:pt x="29" y="402"/>
                  </a:lnTo>
                  <a:lnTo>
                    <a:pt x="13" y="393"/>
                  </a:lnTo>
                  <a:lnTo>
                    <a:pt x="2" y="375"/>
                  </a:lnTo>
                  <a:lnTo>
                    <a:pt x="15" y="358"/>
                  </a:lnTo>
                  <a:lnTo>
                    <a:pt x="15" y="321"/>
                  </a:lnTo>
                  <a:lnTo>
                    <a:pt x="8" y="301"/>
                  </a:lnTo>
                  <a:lnTo>
                    <a:pt x="0" y="279"/>
                  </a:lnTo>
                  <a:lnTo>
                    <a:pt x="8" y="250"/>
                  </a:lnTo>
                  <a:lnTo>
                    <a:pt x="38" y="178"/>
                  </a:lnTo>
                  <a:lnTo>
                    <a:pt x="39" y="146"/>
                  </a:lnTo>
                  <a:lnTo>
                    <a:pt x="56" y="113"/>
                  </a:lnTo>
                  <a:lnTo>
                    <a:pt x="56" y="94"/>
                  </a:lnTo>
                  <a:lnTo>
                    <a:pt x="60" y="61"/>
                  </a:lnTo>
                </a:path>
              </a:pathLst>
            </a:custGeom>
            <a:solidFill>
              <a:srgbClr val="00B0F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813" name="Oval 39"/>
          <p:cNvSpPr>
            <a:spLocks noChangeArrowheads="1"/>
          </p:cNvSpPr>
          <p:nvPr/>
        </p:nvSpPr>
        <p:spPr bwMode="auto">
          <a:xfrm>
            <a:off x="2422525" y="2192338"/>
            <a:ext cx="141288" cy="131762"/>
          </a:xfrm>
          <a:prstGeom prst="ellipse">
            <a:avLst/>
          </a:prstGeom>
          <a:solidFill>
            <a:srgbClr val="FAFD00"/>
          </a:solidFill>
          <a:ln w="12700">
            <a:solidFill>
              <a:srgbClr val="67676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4" name="Rectangle 41"/>
          <p:cNvSpPr>
            <a:spLocks noChangeArrowheads="1"/>
          </p:cNvSpPr>
          <p:nvPr/>
        </p:nvSpPr>
        <p:spPr bwMode="auto">
          <a:xfrm>
            <a:off x="2624138" y="2162175"/>
            <a:ext cx="17383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/>
              <a:t>SAGAMORE  HILL</a:t>
            </a:r>
          </a:p>
        </p:txBody>
      </p:sp>
      <p:sp>
        <p:nvSpPr>
          <p:cNvPr id="119815" name="Rectangle 43"/>
          <p:cNvSpPr>
            <a:spLocks noChangeArrowheads="1"/>
          </p:cNvSpPr>
          <p:nvPr/>
        </p:nvSpPr>
        <p:spPr bwMode="auto">
          <a:xfrm>
            <a:off x="47625" y="2405063"/>
            <a:ext cx="8223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/>
              <a:t>KAENA</a:t>
            </a:r>
          </a:p>
          <a:p>
            <a:r>
              <a:rPr lang="en-US" b="1"/>
              <a:t>POINT</a:t>
            </a:r>
          </a:p>
        </p:txBody>
      </p:sp>
      <p:sp>
        <p:nvSpPr>
          <p:cNvPr id="119816" name="Rectangle 44"/>
          <p:cNvSpPr>
            <a:spLocks noChangeArrowheads="1"/>
          </p:cNvSpPr>
          <p:nvPr/>
        </p:nvSpPr>
        <p:spPr bwMode="auto">
          <a:xfrm>
            <a:off x="5106988" y="2057400"/>
            <a:ext cx="10779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/>
              <a:t>SAN  VITO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19817" name="Rectangle 45"/>
          <p:cNvSpPr>
            <a:spLocks noChangeArrowheads="1"/>
          </p:cNvSpPr>
          <p:nvPr/>
        </p:nvSpPr>
        <p:spPr bwMode="auto">
          <a:xfrm>
            <a:off x="6673850" y="4005263"/>
            <a:ext cx="1524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b="1"/>
              <a:t>LEARMONTH</a:t>
            </a:r>
          </a:p>
        </p:txBody>
      </p:sp>
      <p:sp>
        <p:nvSpPr>
          <p:cNvPr id="119818" name="Oval 46"/>
          <p:cNvSpPr>
            <a:spLocks noChangeArrowheads="1"/>
          </p:cNvSpPr>
          <p:nvPr/>
        </p:nvSpPr>
        <p:spPr bwMode="auto">
          <a:xfrm>
            <a:off x="642938" y="2840038"/>
            <a:ext cx="139700" cy="131762"/>
          </a:xfrm>
          <a:prstGeom prst="ellipse">
            <a:avLst/>
          </a:prstGeom>
          <a:solidFill>
            <a:srgbClr val="FFC000"/>
          </a:solidFill>
          <a:ln w="12700">
            <a:solidFill>
              <a:srgbClr val="67676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9" name="Oval 47"/>
          <p:cNvSpPr>
            <a:spLocks noChangeArrowheads="1"/>
          </p:cNvSpPr>
          <p:nvPr/>
        </p:nvSpPr>
        <p:spPr bwMode="auto">
          <a:xfrm>
            <a:off x="7905750" y="4171950"/>
            <a:ext cx="139700" cy="130175"/>
          </a:xfrm>
          <a:prstGeom prst="ellipse">
            <a:avLst/>
          </a:prstGeom>
          <a:solidFill>
            <a:srgbClr val="FE9B03"/>
          </a:solidFill>
          <a:ln w="12700">
            <a:solidFill>
              <a:srgbClr val="67676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0" name="Oval 48"/>
          <p:cNvSpPr>
            <a:spLocks noChangeArrowheads="1"/>
          </p:cNvSpPr>
          <p:nvPr/>
        </p:nvSpPr>
        <p:spPr bwMode="auto">
          <a:xfrm>
            <a:off x="5153025" y="2306638"/>
            <a:ext cx="141288" cy="130175"/>
          </a:xfrm>
          <a:prstGeom prst="ellipse">
            <a:avLst/>
          </a:prstGeom>
          <a:solidFill>
            <a:srgbClr val="FE9B03"/>
          </a:solidFill>
          <a:ln w="12700">
            <a:solidFill>
              <a:srgbClr val="67676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1" name="Oval 51"/>
          <p:cNvSpPr>
            <a:spLocks noChangeArrowheads="1"/>
          </p:cNvSpPr>
          <p:nvPr/>
        </p:nvSpPr>
        <p:spPr bwMode="auto">
          <a:xfrm>
            <a:off x="1752600" y="2438400"/>
            <a:ext cx="139700" cy="131763"/>
          </a:xfrm>
          <a:prstGeom prst="ellipse">
            <a:avLst/>
          </a:prstGeom>
          <a:solidFill>
            <a:srgbClr val="C00000"/>
          </a:solidFill>
          <a:ln w="12700">
            <a:solidFill>
              <a:srgbClr val="67676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2" name="Rectangle 59"/>
          <p:cNvSpPr>
            <a:spLocks noChangeArrowheads="1"/>
          </p:cNvSpPr>
          <p:nvPr/>
        </p:nvSpPr>
        <p:spPr bwMode="auto">
          <a:xfrm>
            <a:off x="1828800" y="2436813"/>
            <a:ext cx="110172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KIRTLAND</a:t>
            </a:r>
          </a:p>
        </p:txBody>
      </p:sp>
      <p:grpSp>
        <p:nvGrpSpPr>
          <p:cNvPr id="119823" name="Group 76"/>
          <p:cNvGrpSpPr>
            <a:grpSpLocks/>
          </p:cNvGrpSpPr>
          <p:nvPr/>
        </p:nvGrpSpPr>
        <p:grpSpPr bwMode="auto">
          <a:xfrm>
            <a:off x="266700" y="5010150"/>
            <a:ext cx="2406650" cy="1295400"/>
            <a:chOff x="3352382" y="4495289"/>
            <a:chExt cx="2407940" cy="1295497"/>
          </a:xfrm>
        </p:grpSpPr>
        <p:sp>
          <p:nvSpPr>
            <p:cNvPr id="119838" name="Rectangle 49"/>
            <p:cNvSpPr>
              <a:spLocks noChangeArrowheads="1"/>
            </p:cNvSpPr>
            <p:nvPr/>
          </p:nvSpPr>
          <p:spPr bwMode="auto">
            <a:xfrm>
              <a:off x="3352382" y="4495289"/>
              <a:ext cx="2375534" cy="12954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19839" name="Oval 50"/>
            <p:cNvSpPr>
              <a:spLocks noChangeArrowheads="1"/>
            </p:cNvSpPr>
            <p:nvPr/>
          </p:nvSpPr>
          <p:spPr bwMode="auto">
            <a:xfrm>
              <a:off x="3658603" y="4800487"/>
              <a:ext cx="139191" cy="13106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0" name="Oval 51"/>
            <p:cNvSpPr>
              <a:spLocks noChangeArrowheads="1"/>
            </p:cNvSpPr>
            <p:nvPr/>
          </p:nvSpPr>
          <p:spPr bwMode="auto">
            <a:xfrm>
              <a:off x="3658603" y="5028916"/>
              <a:ext cx="139191" cy="131066"/>
            </a:xfrm>
            <a:prstGeom prst="ellipse">
              <a:avLst/>
            </a:prstGeom>
            <a:solidFill>
              <a:srgbClr val="FAFD00"/>
            </a:solidFill>
            <a:ln w="127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1" name="Rectangle 52"/>
            <p:cNvSpPr>
              <a:spLocks noChangeArrowheads="1"/>
            </p:cNvSpPr>
            <p:nvPr/>
          </p:nvSpPr>
          <p:spPr bwMode="auto">
            <a:xfrm>
              <a:off x="3809394" y="4723719"/>
              <a:ext cx="1292161" cy="3051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/>
                <a:t>SOON ONLY</a:t>
              </a: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19842" name="Rectangle 53"/>
            <p:cNvSpPr>
              <a:spLocks noChangeArrowheads="1"/>
            </p:cNvSpPr>
            <p:nvPr/>
          </p:nvSpPr>
          <p:spPr bwMode="auto">
            <a:xfrm>
              <a:off x="3809394" y="4495289"/>
              <a:ext cx="1489348" cy="3051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/>
                <a:t>SOON / RADIO</a:t>
              </a: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19843" name="Rectangle 54"/>
            <p:cNvSpPr>
              <a:spLocks noChangeArrowheads="1"/>
            </p:cNvSpPr>
            <p:nvPr/>
          </p:nvSpPr>
          <p:spPr bwMode="auto">
            <a:xfrm>
              <a:off x="3809394" y="4952149"/>
              <a:ext cx="1950928" cy="3052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/>
                <a:t>RSTN (RADIO) ONLY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19844" name="Oval 55"/>
            <p:cNvSpPr>
              <a:spLocks noChangeArrowheads="1"/>
            </p:cNvSpPr>
            <p:nvPr/>
          </p:nvSpPr>
          <p:spPr bwMode="auto">
            <a:xfrm>
              <a:off x="3658603" y="4572057"/>
              <a:ext cx="139191" cy="131066"/>
            </a:xfrm>
            <a:prstGeom prst="ellipse">
              <a:avLst/>
            </a:prstGeom>
            <a:solidFill>
              <a:srgbClr val="FE9B03"/>
            </a:solidFill>
            <a:ln w="127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5" name="Rectangle 60"/>
            <p:cNvSpPr>
              <a:spLocks noChangeArrowheads="1"/>
            </p:cNvSpPr>
            <p:nvPr/>
          </p:nvSpPr>
          <p:spPr bwMode="auto">
            <a:xfrm>
              <a:off x="3810000" y="5181600"/>
              <a:ext cx="1822450" cy="3079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RESEARCH ISOON</a:t>
              </a:r>
              <a:endParaRPr lang="en-US" sz="1200" b="1"/>
            </a:p>
          </p:txBody>
        </p:sp>
        <p:sp>
          <p:nvSpPr>
            <p:cNvPr id="119846" name="Oval 51"/>
            <p:cNvSpPr>
              <a:spLocks noChangeArrowheads="1"/>
            </p:cNvSpPr>
            <p:nvPr/>
          </p:nvSpPr>
          <p:spPr bwMode="auto">
            <a:xfrm>
              <a:off x="3657600" y="5257800"/>
              <a:ext cx="139700" cy="131763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7" name="Oval 51"/>
            <p:cNvSpPr>
              <a:spLocks noChangeArrowheads="1"/>
            </p:cNvSpPr>
            <p:nvPr/>
          </p:nvSpPr>
          <p:spPr bwMode="auto">
            <a:xfrm>
              <a:off x="3657600" y="5507037"/>
              <a:ext cx="139700" cy="131763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rgbClr val="67676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8" name="Rectangle 60"/>
            <p:cNvSpPr>
              <a:spLocks noChangeArrowheads="1"/>
            </p:cNvSpPr>
            <p:nvPr/>
          </p:nvSpPr>
          <p:spPr bwMode="auto">
            <a:xfrm>
              <a:off x="3810000" y="5410200"/>
              <a:ext cx="73289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GONG</a:t>
              </a:r>
              <a:endParaRPr lang="en-US" sz="1200" b="1"/>
            </a:p>
          </p:txBody>
        </p:sp>
      </p:grpSp>
      <p:sp>
        <p:nvSpPr>
          <p:cNvPr id="119824" name="Oval 51"/>
          <p:cNvSpPr>
            <a:spLocks noChangeArrowheads="1"/>
          </p:cNvSpPr>
          <p:nvPr/>
        </p:nvSpPr>
        <p:spPr bwMode="auto">
          <a:xfrm>
            <a:off x="7935913" y="4090988"/>
            <a:ext cx="139700" cy="13176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67676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5" name="Oval 51"/>
          <p:cNvSpPr>
            <a:spLocks noChangeArrowheads="1"/>
          </p:cNvSpPr>
          <p:nvPr/>
        </p:nvSpPr>
        <p:spPr bwMode="auto">
          <a:xfrm>
            <a:off x="1447800" y="2362200"/>
            <a:ext cx="139700" cy="13176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67676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6" name="Oval 51"/>
          <p:cNvSpPr>
            <a:spLocks noChangeArrowheads="1"/>
          </p:cNvSpPr>
          <p:nvPr/>
        </p:nvSpPr>
        <p:spPr bwMode="auto">
          <a:xfrm>
            <a:off x="774700" y="2916238"/>
            <a:ext cx="139700" cy="131762"/>
          </a:xfrm>
          <a:prstGeom prst="ellipse">
            <a:avLst/>
          </a:prstGeom>
          <a:solidFill>
            <a:srgbClr val="00B050"/>
          </a:solidFill>
          <a:ln w="12700">
            <a:solidFill>
              <a:srgbClr val="67676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7" name="Oval 51"/>
          <p:cNvSpPr>
            <a:spLocks noChangeArrowheads="1"/>
          </p:cNvSpPr>
          <p:nvPr/>
        </p:nvSpPr>
        <p:spPr bwMode="auto">
          <a:xfrm>
            <a:off x="6629400" y="2895600"/>
            <a:ext cx="139700" cy="13176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67676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8" name="Oval 51"/>
          <p:cNvSpPr>
            <a:spLocks noChangeArrowheads="1"/>
          </p:cNvSpPr>
          <p:nvPr/>
        </p:nvSpPr>
        <p:spPr bwMode="auto">
          <a:xfrm>
            <a:off x="2743200" y="4343400"/>
            <a:ext cx="139700" cy="13176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67676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29" name="Oval 51"/>
          <p:cNvSpPr>
            <a:spLocks noChangeArrowheads="1"/>
          </p:cNvSpPr>
          <p:nvPr/>
        </p:nvSpPr>
        <p:spPr bwMode="auto">
          <a:xfrm>
            <a:off x="4114800" y="2971800"/>
            <a:ext cx="139700" cy="131763"/>
          </a:xfrm>
          <a:prstGeom prst="ellipse">
            <a:avLst/>
          </a:prstGeom>
          <a:solidFill>
            <a:srgbClr val="00B050"/>
          </a:solidFill>
          <a:ln w="12700">
            <a:solidFill>
              <a:srgbClr val="67676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30" name="Rectangle 70"/>
          <p:cNvSpPr>
            <a:spLocks noChangeArrowheads="1"/>
          </p:cNvSpPr>
          <p:nvPr/>
        </p:nvSpPr>
        <p:spPr bwMode="auto">
          <a:xfrm>
            <a:off x="3495675" y="274320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TEIDE</a:t>
            </a:r>
          </a:p>
        </p:txBody>
      </p:sp>
      <p:sp>
        <p:nvSpPr>
          <p:cNvPr id="119831" name="Rectangle 71"/>
          <p:cNvSpPr>
            <a:spLocks noChangeArrowheads="1"/>
          </p:cNvSpPr>
          <p:nvPr/>
        </p:nvSpPr>
        <p:spPr bwMode="auto">
          <a:xfrm>
            <a:off x="6675438" y="2643188"/>
            <a:ext cx="1003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UDAIPUR</a:t>
            </a:r>
          </a:p>
        </p:txBody>
      </p:sp>
      <p:sp>
        <p:nvSpPr>
          <p:cNvPr id="119832" name="Rectangle 72"/>
          <p:cNvSpPr>
            <a:spLocks noChangeArrowheads="1"/>
          </p:cNvSpPr>
          <p:nvPr/>
        </p:nvSpPr>
        <p:spPr bwMode="auto">
          <a:xfrm>
            <a:off x="512763" y="2116138"/>
            <a:ext cx="1063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BIG BEAR</a:t>
            </a:r>
          </a:p>
        </p:txBody>
      </p:sp>
      <p:sp>
        <p:nvSpPr>
          <p:cNvPr id="119833" name="Rectangle 73"/>
          <p:cNvSpPr>
            <a:spLocks noChangeArrowheads="1"/>
          </p:cNvSpPr>
          <p:nvPr/>
        </p:nvSpPr>
        <p:spPr bwMode="auto">
          <a:xfrm>
            <a:off x="1182688" y="4273550"/>
            <a:ext cx="16256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CERRO TOLOLO</a:t>
            </a:r>
          </a:p>
        </p:txBody>
      </p:sp>
      <p:sp>
        <p:nvSpPr>
          <p:cNvPr id="119834" name="Rectangle 74"/>
          <p:cNvSpPr>
            <a:spLocks noChangeArrowheads="1"/>
          </p:cNvSpPr>
          <p:nvPr/>
        </p:nvSpPr>
        <p:spPr bwMode="auto">
          <a:xfrm>
            <a:off x="703263" y="3014663"/>
            <a:ext cx="1274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MAUNA LOA</a:t>
            </a:r>
          </a:p>
        </p:txBody>
      </p:sp>
      <p:sp>
        <p:nvSpPr>
          <p:cNvPr id="119835" name="TextBox 72"/>
          <p:cNvSpPr txBox="1">
            <a:spLocks noChangeArrowheads="1"/>
          </p:cNvSpPr>
          <p:nvPr/>
        </p:nvSpPr>
        <p:spPr bwMode="auto">
          <a:xfrm>
            <a:off x="4600575" y="5783263"/>
            <a:ext cx="3184525" cy="539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 i="1"/>
              <a:t>Solar Optical Observing Network</a:t>
            </a:r>
          </a:p>
          <a:p>
            <a:pPr>
              <a:buFont typeface="Arial" charset="0"/>
              <a:buChar char="•"/>
            </a:pPr>
            <a:r>
              <a:rPr lang="en-US" b="1"/>
              <a:t> Upgrades finished in 2016</a:t>
            </a:r>
          </a:p>
        </p:txBody>
      </p:sp>
      <p:sp>
        <p:nvSpPr>
          <p:cNvPr id="119836" name="TextBox 71"/>
          <p:cNvSpPr txBox="1">
            <a:spLocks noChangeArrowheads="1"/>
          </p:cNvSpPr>
          <p:nvPr/>
        </p:nvSpPr>
        <p:spPr bwMode="auto">
          <a:xfrm>
            <a:off x="4589463" y="5172075"/>
            <a:ext cx="3176587" cy="538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 b="1" i="1"/>
              <a:t>Radio Solar Telescope Network</a:t>
            </a:r>
          </a:p>
          <a:p>
            <a:pPr>
              <a:buFont typeface="Arial" charset="0"/>
              <a:buChar char="•"/>
            </a:pPr>
            <a:r>
              <a:rPr lang="en-US" b="1"/>
              <a:t> Upgrades finished in 2014</a:t>
            </a:r>
          </a:p>
        </p:txBody>
      </p:sp>
      <p:sp>
        <p:nvSpPr>
          <p:cNvPr id="119837" name="Oval 50"/>
          <p:cNvSpPr>
            <a:spLocks noChangeArrowheads="1"/>
          </p:cNvSpPr>
          <p:nvPr/>
        </p:nvSpPr>
        <p:spPr bwMode="auto">
          <a:xfrm>
            <a:off x="1806575" y="2379663"/>
            <a:ext cx="138113" cy="13176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67676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Space Weather </a:t>
            </a:r>
            <a:br>
              <a:rPr lang="en-US" smtClean="0"/>
            </a:br>
            <a:r>
              <a:rPr lang="en-US" sz="2800" smtClean="0"/>
              <a:t>Ground-Based Sensing Initiatives</a:t>
            </a:r>
          </a:p>
        </p:txBody>
      </p:sp>
      <p:pic>
        <p:nvPicPr>
          <p:cNvPr id="75780" name="Picture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25" y="4911725"/>
            <a:ext cx="1552575" cy="1296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5781" name="Text Box 11"/>
          <p:cNvSpPr txBox="1">
            <a:spLocks noChangeArrowheads="1"/>
          </p:cNvSpPr>
          <p:nvPr/>
        </p:nvSpPr>
        <p:spPr bwMode="auto">
          <a:xfrm>
            <a:off x="3379788" y="5918200"/>
            <a:ext cx="709612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b="1">
                <a:solidFill>
                  <a:srgbClr val="FFFF00"/>
                </a:solidFill>
              </a:rPr>
              <a:t>SOON</a:t>
            </a:r>
          </a:p>
        </p:txBody>
      </p:sp>
      <p:graphicFrame>
        <p:nvGraphicFramePr>
          <p:cNvPr id="7577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7825" y="4379913"/>
          <a:ext cx="1408113" cy="1835150"/>
        </p:xfrm>
        <a:graphic>
          <a:graphicData uri="http://schemas.openxmlformats.org/presentationml/2006/ole">
            <p:oleObj spid="_x0000_s75778" name="Paint Shop Pro Image" r:id="rId5" imgW="2419512" imgH="3647792" progId="">
              <p:embed/>
            </p:oleObj>
          </a:graphicData>
        </a:graphic>
      </p:graphicFrame>
      <p:sp>
        <p:nvSpPr>
          <p:cNvPr id="75782" name="Text Box 8"/>
          <p:cNvSpPr txBox="1">
            <a:spLocks noChangeArrowheads="1"/>
          </p:cNvSpPr>
          <p:nvPr/>
        </p:nvSpPr>
        <p:spPr bwMode="auto">
          <a:xfrm>
            <a:off x="425450" y="4443413"/>
            <a:ext cx="600075" cy="28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b="1">
                <a:solidFill>
                  <a:srgbClr val="FFFF00"/>
                </a:solidFill>
              </a:rPr>
              <a:t>DISS</a:t>
            </a:r>
          </a:p>
        </p:txBody>
      </p:sp>
      <p:sp>
        <p:nvSpPr>
          <p:cNvPr id="75783" name="Slide Number Placeholder 34"/>
          <p:cNvSpPr>
            <a:spLocks noGrp="1"/>
          </p:cNvSpPr>
          <p:nvPr>
            <p:ph type="sldNum" sz="quarter" idx="11"/>
          </p:nvPr>
        </p:nvSpPr>
        <p:spPr>
          <a:xfrm>
            <a:off x="8001000" y="6553200"/>
            <a:ext cx="1143000" cy="304800"/>
          </a:xfrm>
          <a:noFill/>
        </p:spPr>
        <p:txBody>
          <a:bodyPr/>
          <a:lstStyle/>
          <a:p>
            <a:fld id="{D008738B-554E-47E9-8148-F0B77FC2F3CB}" type="slidenum">
              <a:rPr lang="en-US" smtClean="0"/>
              <a:pPr/>
              <a:t>6</a:t>
            </a:fld>
            <a:endParaRPr lang="en-US" smtClean="0">
              <a:solidFill>
                <a:schemeClr val="bg2"/>
              </a:solidFill>
            </a:endParaRPr>
          </a:p>
        </p:txBody>
      </p:sp>
      <p:sp>
        <p:nvSpPr>
          <p:cNvPr id="2052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87463"/>
            <a:ext cx="8915400" cy="2820987"/>
          </a:xfrm>
        </p:spPr>
        <p:txBody>
          <a:bodyPr/>
          <a:lstStyle/>
          <a:p>
            <a:pPr marL="282575" lvl="1">
              <a:spcBef>
                <a:spcPct val="30000"/>
              </a:spcBef>
              <a:defRPr/>
            </a:pPr>
            <a:r>
              <a:rPr lang="en-US" sz="1800" dirty="0" smtClean="0">
                <a:ea typeface="+mn-ea"/>
                <a:cs typeface="+mn-cs"/>
              </a:rPr>
              <a:t>Replace the Digital </a:t>
            </a:r>
            <a:r>
              <a:rPr lang="en-US" sz="1800" dirty="0" err="1" smtClean="0">
                <a:ea typeface="+mn-ea"/>
                <a:cs typeface="+mn-cs"/>
              </a:rPr>
              <a:t>Ionospheric</a:t>
            </a:r>
            <a:r>
              <a:rPr lang="en-US" sz="1800" dirty="0" smtClean="0">
                <a:ea typeface="+mn-ea"/>
                <a:cs typeface="+mn-cs"/>
              </a:rPr>
              <a:t> Sounding System (DISS) with the Next Generation </a:t>
            </a:r>
            <a:r>
              <a:rPr lang="en-US" sz="1800" dirty="0" err="1" smtClean="0">
                <a:ea typeface="+mn-ea"/>
                <a:cs typeface="+mn-cs"/>
              </a:rPr>
              <a:t>Ionosonde</a:t>
            </a:r>
            <a:r>
              <a:rPr lang="en-US" sz="1800" dirty="0" smtClean="0">
                <a:ea typeface="+mn-ea"/>
                <a:cs typeface="+mn-cs"/>
              </a:rPr>
              <a:t> (NEXION)—13 sites by end of 2012</a:t>
            </a:r>
          </a:p>
          <a:p>
            <a:pPr marL="282575" lvl="1">
              <a:spcBef>
                <a:spcPct val="30000"/>
              </a:spcBef>
              <a:defRPr/>
            </a:pPr>
            <a:r>
              <a:rPr lang="en-US" sz="1800" dirty="0" smtClean="0">
                <a:ea typeface="+mn-ea"/>
                <a:cs typeface="+mn-cs"/>
              </a:rPr>
              <a:t>Upgrade the Radio Solar Telescope Network (RSTN) with remote operations—4 sites by end of 2014</a:t>
            </a:r>
          </a:p>
          <a:p>
            <a:pPr marL="282575" lvl="1">
              <a:spcBef>
                <a:spcPct val="30000"/>
              </a:spcBef>
              <a:defRPr/>
            </a:pPr>
            <a:r>
              <a:rPr lang="en-US" sz="1800" dirty="0" smtClean="0">
                <a:ea typeface="+mn-ea"/>
                <a:cs typeface="+mn-cs"/>
              </a:rPr>
              <a:t>Upgrade the Solar Optical Observing Network (SOON) with new optics and remote operations—4 sites by end of 2016</a:t>
            </a:r>
          </a:p>
          <a:p>
            <a:pPr marL="282575" lvl="1">
              <a:spcBef>
                <a:spcPct val="30000"/>
              </a:spcBef>
              <a:defRPr/>
            </a:pPr>
            <a:r>
              <a:rPr lang="en-US" sz="1800" dirty="0" smtClean="0">
                <a:ea typeface="+mn-ea"/>
                <a:cs typeface="+mn-cs"/>
              </a:rPr>
              <a:t>Partner with the Global Oscillation Network Group (GONG) to employ optical flare patrol data during SOON upgrades</a:t>
            </a:r>
          </a:p>
        </p:txBody>
      </p:sp>
      <p:pic>
        <p:nvPicPr>
          <p:cNvPr id="75785" name="Picture 4" descr="Vi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7363" y="4897438"/>
            <a:ext cx="199231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6" name="Text Box 8"/>
          <p:cNvSpPr txBox="1">
            <a:spLocks noChangeArrowheads="1"/>
          </p:cNvSpPr>
          <p:nvPr/>
        </p:nvSpPr>
        <p:spPr bwMode="auto">
          <a:xfrm>
            <a:off x="6888163" y="4962525"/>
            <a:ext cx="674687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b="1">
                <a:solidFill>
                  <a:srgbClr val="FFFF00"/>
                </a:solidFill>
              </a:rPr>
              <a:t>RSTN</a:t>
            </a:r>
          </a:p>
        </p:txBody>
      </p:sp>
      <p:pic>
        <p:nvPicPr>
          <p:cNvPr id="7578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8563" y="4922838"/>
            <a:ext cx="1724025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4940300" y="5942013"/>
            <a:ext cx="149066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SOON Upgrade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789" name="Picture 3" descr="GONG Site Map"/>
          <p:cNvPicPr>
            <a:picLocks noChangeAspect="1" noChangeArrowheads="1"/>
          </p:cNvPicPr>
          <p:nvPr/>
        </p:nvPicPr>
        <p:blipFill>
          <a:blip r:embed="rId8"/>
          <a:srcRect l="65785" t="6844" b="64729"/>
          <a:stretch>
            <a:fillRect/>
          </a:stretch>
        </p:blipFill>
        <p:spPr bwMode="auto">
          <a:xfrm>
            <a:off x="6826250" y="3519488"/>
            <a:ext cx="2116138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0" name="Text Box 8"/>
          <p:cNvSpPr txBox="1">
            <a:spLocks noChangeArrowheads="1"/>
          </p:cNvSpPr>
          <p:nvPr/>
        </p:nvSpPr>
        <p:spPr bwMode="auto">
          <a:xfrm>
            <a:off x="6864350" y="3648075"/>
            <a:ext cx="731838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b="1">
                <a:solidFill>
                  <a:srgbClr val="FFFF00"/>
                </a:solidFill>
              </a:rPr>
              <a:t>GONG</a:t>
            </a:r>
          </a:p>
        </p:txBody>
      </p:sp>
      <p:pic>
        <p:nvPicPr>
          <p:cNvPr id="75791" name="Picture 6" descr="Receive Antenna"/>
          <p:cNvPicPr>
            <a:picLocks noChangeAspect="1" noChangeArrowheads="1"/>
          </p:cNvPicPr>
          <p:nvPr/>
        </p:nvPicPr>
        <p:blipFill>
          <a:blip r:embed="rId9">
            <a:lum bright="20000" contrast="20000"/>
          </a:blip>
          <a:srcRect/>
          <a:stretch>
            <a:fillRect/>
          </a:stretch>
        </p:blipFill>
        <p:spPr bwMode="auto">
          <a:xfrm>
            <a:off x="1892300" y="4919663"/>
            <a:ext cx="1360488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Text Box 8"/>
          <p:cNvSpPr txBox="1">
            <a:spLocks noChangeArrowheads="1"/>
          </p:cNvSpPr>
          <p:nvPr/>
        </p:nvSpPr>
        <p:spPr bwMode="auto">
          <a:xfrm>
            <a:off x="2424113" y="5926138"/>
            <a:ext cx="874712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b="1">
                <a:solidFill>
                  <a:srgbClr val="FFFF00"/>
                </a:solidFill>
              </a:rPr>
              <a:t>NEXION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1509713" y="5699125"/>
            <a:ext cx="681037" cy="265113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4735513" y="5691188"/>
            <a:ext cx="679450" cy="2667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Improved</a:t>
            </a:r>
            <a:br>
              <a:rPr lang="en-US" smtClean="0"/>
            </a:br>
            <a:r>
              <a:rPr lang="en-US" smtClean="0"/>
              <a:t>Optical Observations</a:t>
            </a:r>
          </a:p>
        </p:txBody>
      </p:sp>
      <p:sp>
        <p:nvSpPr>
          <p:cNvPr id="12390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E6DA3DC-0A41-4AF7-9F1D-EB000DC32CA8}" type="slidenum">
              <a:rPr lang="en-US" smtClean="0"/>
              <a:pPr/>
              <a:t>7</a:t>
            </a:fld>
            <a:endParaRPr lang="en-US" smtClean="0">
              <a:solidFill>
                <a:schemeClr val="bg2"/>
              </a:solidFill>
            </a:endParaRP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/>
          <a:srcRect r="50362" b="50056"/>
          <a:stretch>
            <a:fillRect/>
          </a:stretch>
        </p:blipFill>
        <p:spPr bwMode="auto">
          <a:xfrm>
            <a:off x="4729163" y="2143125"/>
            <a:ext cx="3989387" cy="401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3908" name="Picture 5"/>
          <p:cNvPicPr>
            <a:picLocks noChangeAspect="1" noChangeArrowheads="1"/>
          </p:cNvPicPr>
          <p:nvPr/>
        </p:nvPicPr>
        <p:blipFill>
          <a:blip r:embed="rId4"/>
          <a:srcRect t="1697" r="52663" b="50899"/>
          <a:stretch>
            <a:fillRect/>
          </a:stretch>
        </p:blipFill>
        <p:spPr bwMode="auto">
          <a:xfrm>
            <a:off x="412750" y="2143125"/>
            <a:ext cx="4017963" cy="402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3909" name="Text Box 6"/>
          <p:cNvSpPr txBox="1">
            <a:spLocks noChangeArrowheads="1"/>
          </p:cNvSpPr>
          <p:nvPr/>
        </p:nvSpPr>
        <p:spPr bwMode="auto">
          <a:xfrm>
            <a:off x="3944938" y="1808163"/>
            <a:ext cx="1162050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H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</a:t>
            </a:r>
            <a:r>
              <a:rPr lang="en-US">
                <a:solidFill>
                  <a:srgbClr val="000000"/>
                </a:solidFill>
              </a:rPr>
              <a:t> 14:29UT</a:t>
            </a:r>
          </a:p>
        </p:txBody>
      </p:sp>
      <p:sp>
        <p:nvSpPr>
          <p:cNvPr id="15" name="Rectangle 1"/>
          <p:cNvSpPr txBox="1">
            <a:spLocks noChangeArrowheads="1"/>
          </p:cNvSpPr>
          <p:nvPr/>
        </p:nvSpPr>
        <p:spPr bwMode="auto">
          <a:xfrm>
            <a:off x="1320800" y="1189038"/>
            <a:ext cx="640080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SOON </a:t>
            </a:r>
            <a:r>
              <a:rPr lang="en-US" sz="2000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and SOON Upgrade</a:t>
            </a:r>
            <a:endParaRPr lang="en-US" sz="2000" kern="0" dirty="0">
              <a:solidFill>
                <a:srgbClr val="000000"/>
              </a:solidFill>
              <a:latin typeface="Arial"/>
              <a:ea typeface="+mj-ea"/>
              <a:cs typeface="Arial"/>
            </a:endParaRPr>
          </a:p>
          <a:p>
            <a:pPr algn="ctr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08 Apr 2010</a:t>
            </a:r>
          </a:p>
        </p:txBody>
      </p:sp>
      <p:sp>
        <p:nvSpPr>
          <p:cNvPr id="123911" name="Text Box 3"/>
          <p:cNvSpPr txBox="1">
            <a:spLocks noChangeArrowheads="1"/>
          </p:cNvSpPr>
          <p:nvPr/>
        </p:nvSpPr>
        <p:spPr bwMode="auto">
          <a:xfrm>
            <a:off x="1862138" y="1890713"/>
            <a:ext cx="8540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SOON</a:t>
            </a:r>
          </a:p>
        </p:txBody>
      </p:sp>
      <p:sp>
        <p:nvSpPr>
          <p:cNvPr id="123912" name="Text Box 4"/>
          <p:cNvSpPr txBox="1">
            <a:spLocks noChangeArrowheads="1"/>
          </p:cNvSpPr>
          <p:nvPr/>
        </p:nvSpPr>
        <p:spPr bwMode="auto">
          <a:xfrm>
            <a:off x="6523038" y="1890713"/>
            <a:ext cx="1446212" cy="30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SOON Upgrade</a:t>
            </a:r>
          </a:p>
        </p:txBody>
      </p:sp>
      <p:sp>
        <p:nvSpPr>
          <p:cNvPr id="123913" name="TextBox 9"/>
          <p:cNvSpPr txBox="1">
            <a:spLocks noChangeArrowheads="1"/>
          </p:cNvSpPr>
          <p:nvPr/>
        </p:nvSpPr>
        <p:spPr bwMode="auto">
          <a:xfrm>
            <a:off x="6562725" y="1431925"/>
            <a:ext cx="1957388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Partners:  AFRL, SMC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0" y="6524625"/>
            <a:ext cx="1219200" cy="304800"/>
          </a:xfrm>
          <a:noFill/>
        </p:spPr>
        <p:txBody>
          <a:bodyPr/>
          <a:lstStyle/>
          <a:p>
            <a:pPr algn="l"/>
            <a:fld id="{AB5A57B5-06F6-4750-B3F6-0F749090F584}" type="slidenum">
              <a:rPr lang="en-US" smtClean="0"/>
              <a:pPr algn="l"/>
              <a:t>8</a:t>
            </a:fld>
            <a:endParaRPr lang="en-US" smtClean="0">
              <a:solidFill>
                <a:srgbClr val="808080"/>
              </a:solidFill>
            </a:endParaRPr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-301625" y="377825"/>
            <a:ext cx="9140825" cy="539750"/>
          </a:xfrm>
        </p:spPr>
        <p:txBody>
          <a:bodyPr lIns="80962" tIns="41275" rIns="80962" bIns="41275"/>
          <a:lstStyle/>
          <a:p>
            <a:r>
              <a:rPr lang="en-US" smtClean="0"/>
              <a:t>SOON – GONG</a:t>
            </a:r>
            <a:br>
              <a:rPr lang="en-US" smtClean="0"/>
            </a:br>
            <a:r>
              <a:rPr lang="en-US" smtClean="0"/>
              <a:t>Operational Integration</a:t>
            </a:r>
          </a:p>
        </p:txBody>
      </p:sp>
      <p:pic>
        <p:nvPicPr>
          <p:cNvPr id="125957" name="Picture 10" descr="http://nsosp.nso.edu/isoon/gallery/closeup_hi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" y="1655763"/>
            <a:ext cx="423227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8" name="TextBox 13"/>
          <p:cNvSpPr txBox="1">
            <a:spLocks noChangeArrowheads="1"/>
          </p:cNvSpPr>
          <p:nvPr/>
        </p:nvSpPr>
        <p:spPr bwMode="auto">
          <a:xfrm>
            <a:off x="1022350" y="1209675"/>
            <a:ext cx="2422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SOON Upgrade</a:t>
            </a:r>
          </a:p>
        </p:txBody>
      </p:sp>
      <p:sp>
        <p:nvSpPr>
          <p:cNvPr id="125959" name="TextBox 15"/>
          <p:cNvSpPr txBox="1">
            <a:spLocks noChangeAspect="1" noChangeArrowheads="1"/>
          </p:cNvSpPr>
          <p:nvPr/>
        </p:nvSpPr>
        <p:spPr bwMode="auto">
          <a:xfrm>
            <a:off x="177800" y="5157788"/>
            <a:ext cx="409733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buFont typeface="Arial" charset="0"/>
              <a:buChar char="•"/>
            </a:pPr>
            <a:r>
              <a:rPr lang="en-US" sz="2000"/>
              <a:t>Remote operation will collocate solar analysts with space weather forecasters</a:t>
            </a:r>
          </a:p>
        </p:txBody>
      </p:sp>
      <p:pic>
        <p:nvPicPr>
          <p:cNvPr id="125960" name="Picture 6" descr="C:\Documents and Settings\sandersj.OFFUTT\Local Settings\Temporary Internet Files\Content.Outlook\QW0F12XK\gon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6813" y="1674813"/>
            <a:ext cx="356235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61" name="TextBox 12"/>
          <p:cNvSpPr txBox="1">
            <a:spLocks noChangeArrowheads="1"/>
          </p:cNvSpPr>
          <p:nvPr/>
        </p:nvSpPr>
        <p:spPr bwMode="auto">
          <a:xfrm>
            <a:off x="6175375" y="1250950"/>
            <a:ext cx="1123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GONG</a:t>
            </a:r>
          </a:p>
        </p:txBody>
      </p:sp>
      <p:sp>
        <p:nvSpPr>
          <p:cNvPr id="125962" name="TextBox 14"/>
          <p:cNvSpPr txBox="1">
            <a:spLocks noChangeArrowheads="1"/>
          </p:cNvSpPr>
          <p:nvPr/>
        </p:nvSpPr>
        <p:spPr bwMode="auto">
          <a:xfrm>
            <a:off x="4586288" y="4524375"/>
            <a:ext cx="44481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buFont typeface="Arial" charset="0"/>
              <a:buChar char="•"/>
            </a:pPr>
            <a:r>
              <a:rPr lang="en-US" sz="2000"/>
              <a:t>Upgraded Mar 11 to provide optical observation capability to AFWA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000"/>
              <a:t>6-site network flare patrol during gaps in SOON coverage</a:t>
            </a:r>
          </a:p>
          <a:p>
            <a:pPr marL="182563" indent="-182563">
              <a:buFont typeface="Arial" charset="0"/>
              <a:buChar char="•"/>
            </a:pPr>
            <a:r>
              <a:rPr lang="en-US" sz="2000"/>
              <a:t>Feb 12:  Integrate GONG data into AFWA analysis &amp; forecast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NEXION Fielding</a:t>
            </a:r>
          </a:p>
        </p:txBody>
      </p:sp>
      <p:sp>
        <p:nvSpPr>
          <p:cNvPr id="12800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524625"/>
            <a:ext cx="1219200" cy="304800"/>
          </a:xfrm>
          <a:noFill/>
        </p:spPr>
        <p:txBody>
          <a:bodyPr/>
          <a:lstStyle/>
          <a:p>
            <a:pPr algn="l"/>
            <a:fld id="{FBA8D022-261C-4842-81BA-4F05102D8DEA}" type="slidenum">
              <a:rPr lang="en-US" smtClean="0"/>
              <a:pPr algn="l"/>
              <a:t>9</a:t>
            </a:fld>
            <a:endParaRPr lang="en-US" smtClean="0">
              <a:solidFill>
                <a:schemeClr val="bg2"/>
              </a:solidFill>
            </a:endParaRPr>
          </a:p>
        </p:txBody>
      </p:sp>
      <p:pic>
        <p:nvPicPr>
          <p:cNvPr id="128003" name="Picture 2" descr="worldblank_bw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376238" y="1379538"/>
            <a:ext cx="8550275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4" name="Oval 62"/>
          <p:cNvSpPr>
            <a:spLocks noChangeArrowheads="1"/>
          </p:cNvSpPr>
          <p:nvPr/>
        </p:nvSpPr>
        <p:spPr bwMode="auto">
          <a:xfrm>
            <a:off x="150813" y="5246688"/>
            <a:ext cx="182562" cy="1825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8005" name="Oval 62"/>
          <p:cNvSpPr>
            <a:spLocks noChangeArrowheads="1"/>
          </p:cNvSpPr>
          <p:nvPr/>
        </p:nvSpPr>
        <p:spPr bwMode="auto">
          <a:xfrm>
            <a:off x="150813" y="5983288"/>
            <a:ext cx="182562" cy="1825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8006" name="Oval 62"/>
          <p:cNvSpPr>
            <a:spLocks noChangeArrowheads="1"/>
          </p:cNvSpPr>
          <p:nvPr/>
        </p:nvSpPr>
        <p:spPr bwMode="auto">
          <a:xfrm>
            <a:off x="150813" y="6327775"/>
            <a:ext cx="182562" cy="182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8007" name="TextBox 46"/>
          <p:cNvSpPr txBox="1">
            <a:spLocks noChangeArrowheads="1"/>
          </p:cNvSpPr>
          <p:nvPr/>
        </p:nvSpPr>
        <p:spPr bwMode="auto">
          <a:xfrm>
            <a:off x="361950" y="5086350"/>
            <a:ext cx="3022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Fielded (3)</a:t>
            </a:r>
          </a:p>
          <a:p>
            <a:r>
              <a:rPr lang="en-US" sz="2400" b="1"/>
              <a:t>Awaiting comm (2)</a:t>
            </a:r>
          </a:p>
          <a:p>
            <a:r>
              <a:rPr lang="en-US" sz="2400" b="1"/>
              <a:t>Remaining DISS (5)</a:t>
            </a:r>
          </a:p>
          <a:p>
            <a:r>
              <a:rPr lang="en-US" sz="2400" b="1"/>
              <a:t>Sites 11- 30</a:t>
            </a:r>
          </a:p>
        </p:txBody>
      </p:sp>
      <p:sp>
        <p:nvSpPr>
          <p:cNvPr id="128008" name="TextBox 32"/>
          <p:cNvSpPr txBox="1">
            <a:spLocks noChangeArrowheads="1"/>
          </p:cNvSpPr>
          <p:nvPr/>
        </p:nvSpPr>
        <p:spPr bwMode="auto">
          <a:xfrm>
            <a:off x="6956425" y="3927475"/>
            <a:ext cx="936625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Singapore</a:t>
            </a:r>
          </a:p>
        </p:txBody>
      </p:sp>
      <p:sp>
        <p:nvSpPr>
          <p:cNvPr id="128009" name="Oval 62"/>
          <p:cNvSpPr>
            <a:spLocks noChangeArrowheads="1"/>
          </p:cNvSpPr>
          <p:nvPr/>
        </p:nvSpPr>
        <p:spPr bwMode="auto">
          <a:xfrm>
            <a:off x="719138" y="3092450"/>
            <a:ext cx="260350" cy="388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10" name="Oval 62"/>
          <p:cNvSpPr>
            <a:spLocks noChangeArrowheads="1"/>
          </p:cNvSpPr>
          <p:nvPr/>
        </p:nvSpPr>
        <p:spPr bwMode="auto">
          <a:xfrm>
            <a:off x="2376488" y="3305175"/>
            <a:ext cx="260350" cy="390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11" name="Oval 62"/>
          <p:cNvSpPr>
            <a:spLocks noChangeArrowheads="1"/>
          </p:cNvSpPr>
          <p:nvPr/>
        </p:nvSpPr>
        <p:spPr bwMode="auto">
          <a:xfrm>
            <a:off x="4718050" y="2447925"/>
            <a:ext cx="260350" cy="390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12" name="Oval 62"/>
          <p:cNvSpPr>
            <a:spLocks noChangeArrowheads="1"/>
          </p:cNvSpPr>
          <p:nvPr/>
        </p:nvSpPr>
        <p:spPr bwMode="auto">
          <a:xfrm>
            <a:off x="7064375" y="4433888"/>
            <a:ext cx="260350" cy="3683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42999">
                <a:srgbClr val="FFFF00"/>
              </a:gs>
              <a:gs pos="100000">
                <a:srgbClr val="00B050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28013" name="Oval 62"/>
          <p:cNvSpPr>
            <a:spLocks noChangeArrowheads="1"/>
          </p:cNvSpPr>
          <p:nvPr/>
        </p:nvSpPr>
        <p:spPr bwMode="auto">
          <a:xfrm>
            <a:off x="5184775" y="2697163"/>
            <a:ext cx="260350" cy="3889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14" name="Oval 62"/>
          <p:cNvSpPr>
            <a:spLocks noChangeArrowheads="1"/>
          </p:cNvSpPr>
          <p:nvPr/>
        </p:nvSpPr>
        <p:spPr bwMode="auto">
          <a:xfrm>
            <a:off x="6081713" y="3678238"/>
            <a:ext cx="260350" cy="390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15" name="Oval 62"/>
          <p:cNvSpPr>
            <a:spLocks noChangeArrowheads="1"/>
          </p:cNvSpPr>
          <p:nvPr/>
        </p:nvSpPr>
        <p:spPr bwMode="auto">
          <a:xfrm>
            <a:off x="5532438" y="2932113"/>
            <a:ext cx="258762" cy="390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16" name="Oval 62"/>
          <p:cNvSpPr>
            <a:spLocks noChangeArrowheads="1"/>
          </p:cNvSpPr>
          <p:nvPr/>
        </p:nvSpPr>
        <p:spPr bwMode="auto">
          <a:xfrm>
            <a:off x="4046538" y="2371725"/>
            <a:ext cx="260350" cy="390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17" name="Oval 62"/>
          <p:cNvSpPr>
            <a:spLocks noChangeArrowheads="1"/>
          </p:cNvSpPr>
          <p:nvPr/>
        </p:nvSpPr>
        <p:spPr bwMode="auto">
          <a:xfrm>
            <a:off x="7848600" y="3187700"/>
            <a:ext cx="260350" cy="390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18" name="TextBox 33"/>
          <p:cNvSpPr txBox="1">
            <a:spLocks noChangeArrowheads="1"/>
          </p:cNvSpPr>
          <p:nvPr/>
        </p:nvSpPr>
        <p:spPr bwMode="auto">
          <a:xfrm>
            <a:off x="7635875" y="3487738"/>
            <a:ext cx="6207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Guam</a:t>
            </a:r>
          </a:p>
        </p:txBody>
      </p:sp>
      <p:sp>
        <p:nvSpPr>
          <p:cNvPr id="128019" name="TextBox 38"/>
          <p:cNvSpPr txBox="1">
            <a:spLocks noChangeArrowheads="1"/>
          </p:cNvSpPr>
          <p:nvPr/>
        </p:nvSpPr>
        <p:spPr bwMode="auto">
          <a:xfrm>
            <a:off x="5673725" y="4003675"/>
            <a:ext cx="11334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Diego Garcia</a:t>
            </a:r>
          </a:p>
        </p:txBody>
      </p:sp>
      <p:sp>
        <p:nvSpPr>
          <p:cNvPr id="128020" name="TextBox 46"/>
          <p:cNvSpPr txBox="1">
            <a:spLocks noChangeArrowheads="1"/>
          </p:cNvSpPr>
          <p:nvPr/>
        </p:nvSpPr>
        <p:spPr bwMode="auto">
          <a:xfrm>
            <a:off x="2590800" y="2878138"/>
            <a:ext cx="5635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Eglin</a:t>
            </a:r>
          </a:p>
        </p:txBody>
      </p:sp>
      <p:sp>
        <p:nvSpPr>
          <p:cNvPr id="128021" name="TextBox 48"/>
          <p:cNvSpPr txBox="1">
            <a:spLocks noChangeArrowheads="1"/>
          </p:cNvSpPr>
          <p:nvPr/>
        </p:nvSpPr>
        <p:spPr bwMode="auto">
          <a:xfrm>
            <a:off x="5721350" y="2921000"/>
            <a:ext cx="7572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Bahrain</a:t>
            </a:r>
          </a:p>
        </p:txBody>
      </p:sp>
      <p:sp>
        <p:nvSpPr>
          <p:cNvPr id="128022" name="Oval 62"/>
          <p:cNvSpPr>
            <a:spLocks noChangeArrowheads="1"/>
          </p:cNvSpPr>
          <p:nvPr/>
        </p:nvSpPr>
        <p:spPr bwMode="auto">
          <a:xfrm>
            <a:off x="4064000" y="3748088"/>
            <a:ext cx="260350" cy="390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23" name="TextBox 44"/>
          <p:cNvSpPr txBox="1">
            <a:spLocks noChangeArrowheads="1"/>
          </p:cNvSpPr>
          <p:nvPr/>
        </p:nvSpPr>
        <p:spPr bwMode="auto">
          <a:xfrm>
            <a:off x="3551238" y="4040188"/>
            <a:ext cx="1450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Ascension Island</a:t>
            </a:r>
          </a:p>
        </p:txBody>
      </p:sp>
      <p:sp>
        <p:nvSpPr>
          <p:cNvPr id="128024" name="Oval 62"/>
          <p:cNvSpPr>
            <a:spLocks noChangeArrowheads="1"/>
          </p:cNvSpPr>
          <p:nvPr/>
        </p:nvSpPr>
        <p:spPr bwMode="auto">
          <a:xfrm>
            <a:off x="7321550" y="2682875"/>
            <a:ext cx="260350" cy="390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25" name="TextBox 33"/>
          <p:cNvSpPr txBox="1">
            <a:spLocks noChangeArrowheads="1"/>
          </p:cNvSpPr>
          <p:nvPr/>
        </p:nvSpPr>
        <p:spPr bwMode="auto">
          <a:xfrm>
            <a:off x="7516813" y="2738438"/>
            <a:ext cx="739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Kadena</a:t>
            </a:r>
          </a:p>
        </p:txBody>
      </p:sp>
      <p:sp>
        <p:nvSpPr>
          <p:cNvPr id="128026" name="Oval 62"/>
          <p:cNvSpPr>
            <a:spLocks noChangeArrowheads="1"/>
          </p:cNvSpPr>
          <p:nvPr/>
        </p:nvSpPr>
        <p:spPr bwMode="auto">
          <a:xfrm>
            <a:off x="1703388" y="2532063"/>
            <a:ext cx="260350" cy="3905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27" name="TextBox 42"/>
          <p:cNvSpPr txBox="1">
            <a:spLocks noChangeArrowheads="1"/>
          </p:cNvSpPr>
          <p:nvPr/>
        </p:nvSpPr>
        <p:spPr bwMode="auto">
          <a:xfrm>
            <a:off x="746125" y="2641600"/>
            <a:ext cx="1065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Vandenberg</a:t>
            </a:r>
          </a:p>
        </p:txBody>
      </p:sp>
      <p:sp>
        <p:nvSpPr>
          <p:cNvPr id="128028" name="Oval 62"/>
          <p:cNvSpPr>
            <a:spLocks noChangeArrowheads="1"/>
          </p:cNvSpPr>
          <p:nvPr/>
        </p:nvSpPr>
        <p:spPr bwMode="auto">
          <a:xfrm>
            <a:off x="8285163" y="3200400"/>
            <a:ext cx="260350" cy="390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29" name="TextBox 34"/>
          <p:cNvSpPr txBox="1">
            <a:spLocks noChangeArrowheads="1"/>
          </p:cNvSpPr>
          <p:nvPr/>
        </p:nvSpPr>
        <p:spPr bwMode="auto">
          <a:xfrm>
            <a:off x="8258175" y="3014663"/>
            <a:ext cx="895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Kwajalein</a:t>
            </a:r>
          </a:p>
        </p:txBody>
      </p:sp>
      <p:sp>
        <p:nvSpPr>
          <p:cNvPr id="128030" name="Oval 62"/>
          <p:cNvSpPr>
            <a:spLocks noChangeArrowheads="1"/>
          </p:cNvSpPr>
          <p:nvPr/>
        </p:nvSpPr>
        <p:spPr bwMode="auto">
          <a:xfrm>
            <a:off x="2406650" y="2716213"/>
            <a:ext cx="260350" cy="3905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31" name="Oval 62"/>
          <p:cNvSpPr>
            <a:spLocks noChangeArrowheads="1"/>
          </p:cNvSpPr>
          <p:nvPr/>
        </p:nvSpPr>
        <p:spPr bwMode="auto">
          <a:xfrm>
            <a:off x="1643063" y="1700213"/>
            <a:ext cx="260350" cy="390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32" name="Oval 62"/>
          <p:cNvSpPr>
            <a:spLocks noChangeArrowheads="1"/>
          </p:cNvSpPr>
          <p:nvPr/>
        </p:nvSpPr>
        <p:spPr bwMode="auto">
          <a:xfrm>
            <a:off x="1009650" y="2079625"/>
            <a:ext cx="260350" cy="390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33" name="TextBox 33"/>
          <p:cNvSpPr txBox="1">
            <a:spLocks noChangeArrowheads="1"/>
          </p:cNvSpPr>
          <p:nvPr/>
        </p:nvSpPr>
        <p:spPr bwMode="auto">
          <a:xfrm>
            <a:off x="6664325" y="2540000"/>
            <a:ext cx="568325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Osan</a:t>
            </a:r>
          </a:p>
        </p:txBody>
      </p:sp>
      <p:sp>
        <p:nvSpPr>
          <p:cNvPr id="128034" name="TextBox 42"/>
          <p:cNvSpPr txBox="1">
            <a:spLocks noChangeArrowheads="1"/>
          </p:cNvSpPr>
          <p:nvPr/>
        </p:nvSpPr>
        <p:spPr bwMode="auto">
          <a:xfrm>
            <a:off x="130175" y="3173413"/>
            <a:ext cx="671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Hawaii</a:t>
            </a:r>
          </a:p>
        </p:txBody>
      </p:sp>
      <p:sp>
        <p:nvSpPr>
          <p:cNvPr id="128035" name="TextBox 42"/>
          <p:cNvSpPr txBox="1">
            <a:spLocks noChangeArrowheads="1"/>
          </p:cNvSpPr>
          <p:nvPr/>
        </p:nvSpPr>
        <p:spPr bwMode="auto">
          <a:xfrm>
            <a:off x="515938" y="2117725"/>
            <a:ext cx="5603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Adak</a:t>
            </a:r>
          </a:p>
        </p:txBody>
      </p:sp>
      <p:sp>
        <p:nvSpPr>
          <p:cNvPr id="128036" name="TextBox 42"/>
          <p:cNvSpPr txBox="1">
            <a:spLocks noChangeArrowheads="1"/>
          </p:cNvSpPr>
          <p:nvPr/>
        </p:nvSpPr>
        <p:spPr bwMode="auto">
          <a:xfrm>
            <a:off x="3381375" y="1854200"/>
            <a:ext cx="70802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Goose </a:t>
            </a:r>
          </a:p>
          <a:p>
            <a:r>
              <a:rPr lang="en-US" sz="1200" b="1"/>
              <a:t>Bay</a:t>
            </a:r>
          </a:p>
        </p:txBody>
      </p:sp>
      <p:sp>
        <p:nvSpPr>
          <p:cNvPr id="128037" name="TextBox 42"/>
          <p:cNvSpPr txBox="1">
            <a:spLocks noChangeArrowheads="1"/>
          </p:cNvSpPr>
          <p:nvPr/>
        </p:nvSpPr>
        <p:spPr bwMode="auto">
          <a:xfrm>
            <a:off x="1533525" y="3441700"/>
            <a:ext cx="9556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Soto Cano</a:t>
            </a:r>
          </a:p>
        </p:txBody>
      </p:sp>
      <p:sp>
        <p:nvSpPr>
          <p:cNvPr id="128038" name="TextBox 42"/>
          <p:cNvSpPr txBox="1">
            <a:spLocks noChangeArrowheads="1"/>
          </p:cNvSpPr>
          <p:nvPr/>
        </p:nvSpPr>
        <p:spPr bwMode="auto">
          <a:xfrm>
            <a:off x="1941513" y="3810000"/>
            <a:ext cx="1263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French Guiana</a:t>
            </a:r>
          </a:p>
        </p:txBody>
      </p:sp>
      <p:sp>
        <p:nvSpPr>
          <p:cNvPr id="128039" name="Oval 62"/>
          <p:cNvSpPr>
            <a:spLocks noChangeArrowheads="1"/>
          </p:cNvSpPr>
          <p:nvPr/>
        </p:nvSpPr>
        <p:spPr bwMode="auto">
          <a:xfrm>
            <a:off x="4005263" y="2687638"/>
            <a:ext cx="260350" cy="390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40" name="TextBox 48"/>
          <p:cNvSpPr txBox="1">
            <a:spLocks noChangeArrowheads="1"/>
          </p:cNvSpPr>
          <p:nvPr/>
        </p:nvSpPr>
        <p:spPr bwMode="auto">
          <a:xfrm>
            <a:off x="4400550" y="1819275"/>
            <a:ext cx="766763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Fairford</a:t>
            </a:r>
          </a:p>
        </p:txBody>
      </p:sp>
      <p:sp>
        <p:nvSpPr>
          <p:cNvPr id="128041" name="TextBox 48"/>
          <p:cNvSpPr txBox="1">
            <a:spLocks noChangeArrowheads="1"/>
          </p:cNvSpPr>
          <p:nvPr/>
        </p:nvSpPr>
        <p:spPr bwMode="auto">
          <a:xfrm>
            <a:off x="3473450" y="2387600"/>
            <a:ext cx="695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Azores</a:t>
            </a:r>
          </a:p>
        </p:txBody>
      </p:sp>
      <p:sp>
        <p:nvSpPr>
          <p:cNvPr id="128042" name="TextBox 48"/>
          <p:cNvSpPr txBox="1">
            <a:spLocks noChangeArrowheads="1"/>
          </p:cNvSpPr>
          <p:nvPr/>
        </p:nvSpPr>
        <p:spPr bwMode="auto">
          <a:xfrm>
            <a:off x="2938463" y="2659063"/>
            <a:ext cx="1193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Canary Island</a:t>
            </a:r>
          </a:p>
        </p:txBody>
      </p:sp>
      <p:sp>
        <p:nvSpPr>
          <p:cNvPr id="128043" name="TextBox 38"/>
          <p:cNvSpPr txBox="1">
            <a:spLocks noChangeArrowheads="1"/>
          </p:cNvSpPr>
          <p:nvPr/>
        </p:nvSpPr>
        <p:spPr bwMode="auto">
          <a:xfrm>
            <a:off x="6164263" y="4479925"/>
            <a:ext cx="979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Learmonth</a:t>
            </a:r>
          </a:p>
        </p:txBody>
      </p:sp>
      <p:sp>
        <p:nvSpPr>
          <p:cNvPr id="128044" name="Oval 62"/>
          <p:cNvSpPr>
            <a:spLocks noChangeArrowheads="1"/>
          </p:cNvSpPr>
          <p:nvPr/>
        </p:nvSpPr>
        <p:spPr bwMode="auto">
          <a:xfrm>
            <a:off x="5097463" y="2514600"/>
            <a:ext cx="260350" cy="388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45" name="TextBox 48"/>
          <p:cNvSpPr txBox="1">
            <a:spLocks noChangeArrowheads="1"/>
          </p:cNvSpPr>
          <p:nvPr/>
        </p:nvSpPr>
        <p:spPr bwMode="auto">
          <a:xfrm>
            <a:off x="5292725" y="2487613"/>
            <a:ext cx="682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Incirlik</a:t>
            </a:r>
          </a:p>
        </p:txBody>
      </p:sp>
      <p:sp>
        <p:nvSpPr>
          <p:cNvPr id="128046" name="Oval 62"/>
          <p:cNvSpPr>
            <a:spLocks noChangeArrowheads="1"/>
          </p:cNvSpPr>
          <p:nvPr/>
        </p:nvSpPr>
        <p:spPr bwMode="auto">
          <a:xfrm>
            <a:off x="5253038" y="3287713"/>
            <a:ext cx="258762" cy="3889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47" name="TextBox 48"/>
          <p:cNvSpPr txBox="1">
            <a:spLocks noChangeArrowheads="1"/>
          </p:cNvSpPr>
          <p:nvPr/>
        </p:nvSpPr>
        <p:spPr bwMode="auto">
          <a:xfrm>
            <a:off x="4972050" y="3587750"/>
            <a:ext cx="803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 Djibouti</a:t>
            </a:r>
          </a:p>
        </p:txBody>
      </p:sp>
      <p:sp>
        <p:nvSpPr>
          <p:cNvPr id="128048" name="TextBox 42"/>
          <p:cNvSpPr txBox="1">
            <a:spLocks noChangeArrowheads="1"/>
          </p:cNvSpPr>
          <p:nvPr/>
        </p:nvSpPr>
        <p:spPr bwMode="auto">
          <a:xfrm>
            <a:off x="2132013" y="2133600"/>
            <a:ext cx="887412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Selfridge </a:t>
            </a:r>
          </a:p>
          <a:p>
            <a:r>
              <a:rPr lang="en-US" sz="1200" b="1"/>
              <a:t>ANG</a:t>
            </a:r>
          </a:p>
        </p:txBody>
      </p:sp>
      <p:sp>
        <p:nvSpPr>
          <p:cNvPr id="128049" name="TextBox 48"/>
          <p:cNvSpPr txBox="1">
            <a:spLocks noChangeArrowheads="1"/>
          </p:cNvSpPr>
          <p:nvPr/>
        </p:nvSpPr>
        <p:spPr bwMode="auto">
          <a:xfrm>
            <a:off x="4805363" y="2103438"/>
            <a:ext cx="509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San </a:t>
            </a:r>
          </a:p>
          <a:p>
            <a:r>
              <a:rPr lang="en-US" sz="1200" b="1"/>
              <a:t>Vito</a:t>
            </a:r>
          </a:p>
        </p:txBody>
      </p:sp>
      <p:sp>
        <p:nvSpPr>
          <p:cNvPr id="128050" name="TextBox 48"/>
          <p:cNvSpPr txBox="1">
            <a:spLocks noChangeArrowheads="1"/>
          </p:cNvSpPr>
          <p:nvPr/>
        </p:nvSpPr>
        <p:spPr bwMode="auto">
          <a:xfrm>
            <a:off x="4168775" y="2589213"/>
            <a:ext cx="687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France</a:t>
            </a:r>
          </a:p>
        </p:txBody>
      </p:sp>
      <p:sp>
        <p:nvSpPr>
          <p:cNvPr id="128051" name="Oval 62"/>
          <p:cNvSpPr>
            <a:spLocks noChangeArrowheads="1"/>
          </p:cNvSpPr>
          <p:nvPr/>
        </p:nvSpPr>
        <p:spPr bwMode="auto">
          <a:xfrm>
            <a:off x="4413250" y="2271713"/>
            <a:ext cx="260350" cy="390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52" name="Oval 62"/>
          <p:cNvSpPr>
            <a:spLocks noChangeArrowheads="1"/>
          </p:cNvSpPr>
          <p:nvPr/>
        </p:nvSpPr>
        <p:spPr bwMode="auto">
          <a:xfrm>
            <a:off x="5691188" y="2130425"/>
            <a:ext cx="260350" cy="390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53" name="TextBox 48"/>
          <p:cNvSpPr txBox="1">
            <a:spLocks noChangeArrowheads="1"/>
          </p:cNvSpPr>
          <p:nvPr/>
        </p:nvSpPr>
        <p:spPr bwMode="auto">
          <a:xfrm>
            <a:off x="5888038" y="2070100"/>
            <a:ext cx="10382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Kazakhstan</a:t>
            </a:r>
          </a:p>
        </p:txBody>
      </p:sp>
      <p:sp>
        <p:nvSpPr>
          <p:cNvPr id="128054" name="Oval 62"/>
          <p:cNvSpPr>
            <a:spLocks noChangeArrowheads="1"/>
          </p:cNvSpPr>
          <p:nvPr/>
        </p:nvSpPr>
        <p:spPr bwMode="auto">
          <a:xfrm>
            <a:off x="6800850" y="3717925"/>
            <a:ext cx="260350" cy="388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55" name="TextBox 32"/>
          <p:cNvSpPr txBox="1">
            <a:spLocks noChangeArrowheads="1"/>
          </p:cNvSpPr>
          <p:nvPr/>
        </p:nvSpPr>
        <p:spPr bwMode="auto">
          <a:xfrm>
            <a:off x="6310313" y="3144838"/>
            <a:ext cx="1008062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Philippines</a:t>
            </a:r>
          </a:p>
        </p:txBody>
      </p:sp>
      <p:sp>
        <p:nvSpPr>
          <p:cNvPr id="128056" name="Oval 62"/>
          <p:cNvSpPr>
            <a:spLocks noChangeArrowheads="1"/>
          </p:cNvSpPr>
          <p:nvPr/>
        </p:nvSpPr>
        <p:spPr bwMode="auto">
          <a:xfrm>
            <a:off x="7210425" y="3244850"/>
            <a:ext cx="260350" cy="390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57" name="Oval 62"/>
          <p:cNvSpPr>
            <a:spLocks noChangeArrowheads="1"/>
          </p:cNvSpPr>
          <p:nvPr/>
        </p:nvSpPr>
        <p:spPr bwMode="auto">
          <a:xfrm>
            <a:off x="3036888" y="3603625"/>
            <a:ext cx="260350" cy="390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58" name="Oval 62"/>
          <p:cNvSpPr>
            <a:spLocks noChangeArrowheads="1"/>
          </p:cNvSpPr>
          <p:nvPr/>
        </p:nvSpPr>
        <p:spPr bwMode="auto">
          <a:xfrm>
            <a:off x="3443288" y="1431925"/>
            <a:ext cx="258762" cy="38893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59" name="TextBox 42"/>
          <p:cNvSpPr txBox="1">
            <a:spLocks noChangeArrowheads="1"/>
          </p:cNvSpPr>
          <p:nvPr/>
        </p:nvSpPr>
        <p:spPr bwMode="auto">
          <a:xfrm>
            <a:off x="3603625" y="1438275"/>
            <a:ext cx="596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Thule</a:t>
            </a:r>
          </a:p>
        </p:txBody>
      </p:sp>
      <p:sp>
        <p:nvSpPr>
          <p:cNvPr id="128060" name="TextBox 42"/>
          <p:cNvSpPr txBox="1">
            <a:spLocks noChangeArrowheads="1"/>
          </p:cNvSpPr>
          <p:nvPr/>
        </p:nvSpPr>
        <p:spPr bwMode="auto">
          <a:xfrm>
            <a:off x="1828800" y="1762125"/>
            <a:ext cx="733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Eielson</a:t>
            </a:r>
          </a:p>
        </p:txBody>
      </p:sp>
      <p:sp>
        <p:nvSpPr>
          <p:cNvPr id="128061" name="Oval 62"/>
          <p:cNvSpPr>
            <a:spLocks noChangeArrowheads="1"/>
          </p:cNvSpPr>
          <p:nvPr/>
        </p:nvSpPr>
        <p:spPr bwMode="auto">
          <a:xfrm>
            <a:off x="2822575" y="3155950"/>
            <a:ext cx="258763" cy="390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62" name="TextBox 42"/>
          <p:cNvSpPr txBox="1">
            <a:spLocks noChangeArrowheads="1"/>
          </p:cNvSpPr>
          <p:nvPr/>
        </p:nvSpPr>
        <p:spPr bwMode="auto">
          <a:xfrm>
            <a:off x="3016250" y="3246438"/>
            <a:ext cx="10477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Puerto Rico</a:t>
            </a:r>
          </a:p>
        </p:txBody>
      </p:sp>
      <p:sp>
        <p:nvSpPr>
          <p:cNvPr id="128063" name="Oval 62"/>
          <p:cNvSpPr>
            <a:spLocks noChangeArrowheads="1"/>
          </p:cNvSpPr>
          <p:nvPr/>
        </p:nvSpPr>
        <p:spPr bwMode="auto">
          <a:xfrm>
            <a:off x="4324350" y="2049463"/>
            <a:ext cx="260350" cy="3905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64" name="Oval 62"/>
          <p:cNvSpPr>
            <a:spLocks noChangeArrowheads="1"/>
          </p:cNvSpPr>
          <p:nvPr/>
        </p:nvSpPr>
        <p:spPr bwMode="auto">
          <a:xfrm>
            <a:off x="2584450" y="2351088"/>
            <a:ext cx="260350" cy="390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65" name="Oval 62"/>
          <p:cNvSpPr>
            <a:spLocks noChangeArrowheads="1"/>
          </p:cNvSpPr>
          <p:nvPr/>
        </p:nvSpPr>
        <p:spPr bwMode="auto">
          <a:xfrm>
            <a:off x="7165975" y="2579688"/>
            <a:ext cx="260350" cy="3889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66" name="Oval 62"/>
          <p:cNvSpPr>
            <a:spLocks noChangeArrowheads="1"/>
          </p:cNvSpPr>
          <p:nvPr/>
        </p:nvSpPr>
        <p:spPr bwMode="auto">
          <a:xfrm>
            <a:off x="3179763" y="1931988"/>
            <a:ext cx="260350" cy="36671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42999">
                <a:srgbClr val="FFFF00"/>
              </a:gs>
              <a:gs pos="100000">
                <a:srgbClr val="00B050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28067" name="Oval 40"/>
          <p:cNvSpPr>
            <a:spLocks noChangeArrowheads="1"/>
          </p:cNvSpPr>
          <p:nvPr/>
        </p:nvSpPr>
        <p:spPr bwMode="auto">
          <a:xfrm>
            <a:off x="150813" y="5608638"/>
            <a:ext cx="182562" cy="195262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42999">
                <a:srgbClr val="FFFF00"/>
              </a:gs>
              <a:gs pos="100000">
                <a:srgbClr val="00B050"/>
              </a:gs>
            </a:gsLst>
            <a:lin ang="0" scaled="1"/>
          </a:gra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28068" name="Oval 62"/>
          <p:cNvSpPr>
            <a:spLocks noChangeArrowheads="1"/>
          </p:cNvSpPr>
          <p:nvPr/>
        </p:nvSpPr>
        <p:spPr bwMode="auto">
          <a:xfrm>
            <a:off x="230188" y="4445000"/>
            <a:ext cx="260350" cy="390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  <p:sp>
        <p:nvSpPr>
          <p:cNvPr id="128069" name="TextBox 42"/>
          <p:cNvSpPr txBox="1">
            <a:spLocks noChangeArrowheads="1"/>
          </p:cNvSpPr>
          <p:nvPr/>
        </p:nvSpPr>
        <p:spPr bwMode="auto">
          <a:xfrm>
            <a:off x="309563" y="4062413"/>
            <a:ext cx="7429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Fr. Poly</a:t>
            </a:r>
          </a:p>
        </p:txBody>
      </p:sp>
      <p:sp>
        <p:nvSpPr>
          <p:cNvPr id="128070" name="TextBox 42"/>
          <p:cNvSpPr txBox="1">
            <a:spLocks noChangeArrowheads="1"/>
          </p:cNvSpPr>
          <p:nvPr/>
        </p:nvSpPr>
        <p:spPr bwMode="auto">
          <a:xfrm>
            <a:off x="4445000" y="2970213"/>
            <a:ext cx="704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Greece</a:t>
            </a:r>
          </a:p>
        </p:txBody>
      </p:sp>
      <p:sp>
        <p:nvSpPr>
          <p:cNvPr id="128071" name="Oval 62"/>
          <p:cNvSpPr>
            <a:spLocks noChangeArrowheads="1"/>
          </p:cNvSpPr>
          <p:nvPr/>
        </p:nvSpPr>
        <p:spPr bwMode="auto">
          <a:xfrm>
            <a:off x="4886325" y="2563813"/>
            <a:ext cx="260350" cy="390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AF(Unclas)">
  <a:themeElements>
    <a:clrScheme name="USAF(Unclas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SAF (Unclas)">
  <a:themeElements>
    <a:clrScheme name="USAF (Unclas)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USAF 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151C77"/>
          </a:buClr>
          <a:buSzPct val="80000"/>
          <a:buFont typeface="Wingdings" pitchFamily="2" charset="2"/>
          <a:buChar char="n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57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151C77"/>
          </a:buClr>
          <a:buSzPct val="80000"/>
          <a:buFont typeface="Wingdings" pitchFamily="2" charset="2"/>
          <a:buChar char="n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 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 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 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 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 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 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 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 (Unclas)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 (Unclas)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Designs\USAF(Unclas).pot</Template>
  <TotalTime>17459</TotalTime>
  <Words>694</Words>
  <Application>Microsoft Office PowerPoint</Application>
  <PresentationFormat>On-screen Show (4:3)</PresentationFormat>
  <Paragraphs>195</Paragraphs>
  <Slides>14</Slides>
  <Notes>14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Wingdings</vt:lpstr>
      <vt:lpstr>Times New Roman</vt:lpstr>
      <vt:lpstr>Century Schoolbook</vt:lpstr>
      <vt:lpstr>Symbol</vt:lpstr>
      <vt:lpstr>USAF(Unclas)</vt:lpstr>
      <vt:lpstr>USAF (Unclas)</vt:lpstr>
      <vt:lpstr>USAF(Unclas)</vt:lpstr>
      <vt:lpstr>USAF(Unclas)</vt:lpstr>
      <vt:lpstr>USAF(Unclas)</vt:lpstr>
      <vt:lpstr>USAF (Unclas)</vt:lpstr>
      <vt:lpstr>Photo Editor Photo</vt:lpstr>
      <vt:lpstr>Paint Shop Pro Image</vt:lpstr>
      <vt:lpstr>Space Weather Enterprise Forum 2011 Air Force Weather Activities</vt:lpstr>
      <vt:lpstr>DoD Space Weather Services AF Weather:  40+ Years Providing Space Wx for DoD Warfighters </vt:lpstr>
      <vt:lpstr>Partnerships</vt:lpstr>
      <vt:lpstr>Slide 4</vt:lpstr>
      <vt:lpstr>Slide 5</vt:lpstr>
      <vt:lpstr>Space Weather  Ground-Based Sensing Initiatives</vt:lpstr>
      <vt:lpstr>Improved Optical Observations</vt:lpstr>
      <vt:lpstr>SOON – GONG Operational Integration</vt:lpstr>
      <vt:lpstr>NEXION Fielding</vt:lpstr>
      <vt:lpstr>Space Weather Analysis and Forecast System (SWAFS)</vt:lpstr>
      <vt:lpstr>Ionospheric Modeling</vt:lpstr>
      <vt:lpstr>AFW-WEBS</vt:lpstr>
      <vt:lpstr>Space Weather Mission Support Way Ahead</vt:lpstr>
      <vt:lpstr>Questions?</vt:lpstr>
    </vt:vector>
  </TitlesOfParts>
  <Company>HQ USAF/______, Pentagon, DC 20330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michael.bonadonna</cp:lastModifiedBy>
  <cp:revision>714</cp:revision>
  <cp:lastPrinted>2001-11-16T21:52:41Z</cp:lastPrinted>
  <dcterms:created xsi:type="dcterms:W3CDTF">2000-04-26T18:38:01Z</dcterms:created>
  <dcterms:modified xsi:type="dcterms:W3CDTF">2011-06-20T11:05:42Z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0x010100C65077568AF7584D8369ECDA8A81C6E4</vt:lpwstr>
  </property>
</Properties>
</file>